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69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8" r:id="rId30"/>
    <p:sldId id="326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  <p:sldId id="311" r:id="rId58"/>
    <p:sldId id="314" r:id="rId59"/>
    <p:sldId id="313" r:id="rId60"/>
    <p:sldId id="327" r:id="rId61"/>
    <p:sldId id="316" r:id="rId62"/>
    <p:sldId id="315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845F116-6044-4B9B-98B7-9EA0523974B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69"/>
            <p14:sldId id="275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8"/>
            <p14:sldId id="326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4"/>
            <p14:sldId id="313"/>
            <p14:sldId id="327"/>
            <p14:sldId id="316"/>
            <p14:sldId id="315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10383-D740-427B-8851-9EECC1F05842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160E2-498C-4A32-B47F-2B5CC7B817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86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6376-A400-4B1B-A2DF-425C09F5100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2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58A6-F273-42E8-B61F-D18A69E989D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26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BA96-78E8-4775-BD01-6572750727FC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87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EB11-A122-40C3-A709-351FCB7FEBB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53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3ED5-2FB0-4629-81F8-30D0D6E3AC3C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89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5F36-A435-48DE-9205-01439D02D96B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9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210-F5A2-490A-BECF-E0E56468294E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03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96ADB-0990-4273-B0E3-F8A456ED6328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46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4602F-8E7C-4166-BB0B-6CADE1942140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90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592D9D4-99D4-47BC-8DCC-4DBDFAA2A787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973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774C3-EEA1-4BBF-9BC7-F9F3B1628529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14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5EBA2A-877B-4892-A1BC-34BDC9FA9FA5}" type="datetime1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3DCD913-FC8C-4E17-A474-54E8D5F4496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45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microsoft.com/office/2007/relationships/hdphoto" Target="../media/hdphoto1.wdp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184C2-9BED-C4ED-CACF-3209B2875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Auto-encoder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0FD955-EC7F-2E53-29E9-3B6563449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報告人：洪鳴憲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5CDC95-FB5C-7067-71CA-16CBC4F2A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9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C062B2-B785-083F-A94D-C2DE9A56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Disentangle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829AAF-763D-4655-56DB-1222EDB7FD7D}"/>
              </a:ext>
            </a:extLst>
          </p:cNvPr>
          <p:cNvSpPr/>
          <p:nvPr/>
        </p:nvSpPr>
        <p:spPr>
          <a:xfrm>
            <a:off x="4251097" y="4493447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C810C98-D90B-E022-80A1-F599C2A3A869}"/>
              </a:ext>
            </a:extLst>
          </p:cNvPr>
          <p:cNvCxnSpPr>
            <a:cxnSpLocks/>
          </p:cNvCxnSpPr>
          <p:nvPr/>
        </p:nvCxnSpPr>
        <p:spPr>
          <a:xfrm>
            <a:off x="5450860" y="4873593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B95CC14-674F-DF98-21EF-8421349F3781}"/>
              </a:ext>
            </a:extLst>
          </p:cNvPr>
          <p:cNvSpPr/>
          <p:nvPr/>
        </p:nvSpPr>
        <p:spPr>
          <a:xfrm>
            <a:off x="6573126" y="4492988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437837F-FE59-D1FA-0ED1-5240C32C3CFF}"/>
              </a:ext>
            </a:extLst>
          </p:cNvPr>
          <p:cNvCxnSpPr>
            <a:cxnSpLocks/>
          </p:cNvCxnSpPr>
          <p:nvPr/>
        </p:nvCxnSpPr>
        <p:spPr>
          <a:xfrm>
            <a:off x="3822341" y="4873593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06BC82E-A3A5-B6ED-FCC5-8C4750092277}"/>
              </a:ext>
            </a:extLst>
          </p:cNvPr>
          <p:cNvCxnSpPr>
            <a:cxnSpLocks/>
          </p:cNvCxnSpPr>
          <p:nvPr/>
        </p:nvCxnSpPr>
        <p:spPr>
          <a:xfrm>
            <a:off x="6140779" y="4894574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070E3A0-6135-FA1E-3128-4C0EE8E08B41}"/>
              </a:ext>
            </a:extLst>
          </p:cNvPr>
          <p:cNvCxnSpPr>
            <a:cxnSpLocks/>
          </p:cNvCxnSpPr>
          <p:nvPr/>
        </p:nvCxnSpPr>
        <p:spPr>
          <a:xfrm>
            <a:off x="7931004" y="4894574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D90DA34-61E7-D615-C125-CC72D1BE950C}"/>
              </a:ext>
            </a:extLst>
          </p:cNvPr>
          <p:cNvGrpSpPr/>
          <p:nvPr/>
        </p:nvGrpSpPr>
        <p:grpSpPr>
          <a:xfrm>
            <a:off x="2411447" y="4492988"/>
            <a:ext cx="1298984" cy="680810"/>
            <a:chOff x="4005606" y="5533027"/>
            <a:chExt cx="1757324" cy="92929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6790BFB-C43D-836C-88C5-F738DAE40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E6A860B-CB1D-42D5-964C-920962652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F5E80C6-A71E-FDC0-861F-4FC54890F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7664F74-2B4E-4124-6A51-95C04958D0EB}"/>
              </a:ext>
            </a:extLst>
          </p:cNvPr>
          <p:cNvGrpSpPr/>
          <p:nvPr/>
        </p:nvGrpSpPr>
        <p:grpSpPr>
          <a:xfrm>
            <a:off x="8462720" y="4533188"/>
            <a:ext cx="1298984" cy="680810"/>
            <a:chOff x="4005606" y="5533027"/>
            <a:chExt cx="1757324" cy="92929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80AFBF1-DA3C-1CEE-30B3-FAB172F62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646258D3-0012-B57F-15DE-4F6F00D80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7C016551-2FFB-C130-1BF4-C85D5A366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1F4409B-C6AF-D945-3D8B-8B0AD969445D}"/>
              </a:ext>
            </a:extLst>
          </p:cNvPr>
          <p:cNvSpPr txBox="1"/>
          <p:nvPr/>
        </p:nvSpPr>
        <p:spPr>
          <a:xfrm>
            <a:off x="2012730" y="5065327"/>
            <a:ext cx="207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input audio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C276CA5-10E9-C89C-66E4-A045B5D94B9D}"/>
              </a:ext>
            </a:extLst>
          </p:cNvPr>
          <p:cNvSpPr txBox="1"/>
          <p:nvPr/>
        </p:nvSpPr>
        <p:spPr>
          <a:xfrm>
            <a:off x="8180737" y="5065327"/>
            <a:ext cx="19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reconstructed 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746AB8B-FFAA-721A-A366-FD6C3E4E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040" y="3978950"/>
            <a:ext cx="249575" cy="92514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E140779-4458-7115-9B4F-1465FFDB5A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87040" y="4913624"/>
            <a:ext cx="249575" cy="925149"/>
          </a:xfrm>
          <a:prstGeom prst="rect">
            <a:avLst/>
          </a:prstGeom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A7C8E69-CB2C-4121-73FE-4BC8BF7DECEF}"/>
              </a:ext>
            </a:extLst>
          </p:cNvPr>
          <p:cNvCxnSpPr>
            <a:cxnSpLocks/>
          </p:cNvCxnSpPr>
          <p:nvPr/>
        </p:nvCxnSpPr>
        <p:spPr>
          <a:xfrm flipV="1">
            <a:off x="6136615" y="3978950"/>
            <a:ext cx="350743" cy="38909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0F18143-6AE1-14AF-5719-F5D71EDB2D69}"/>
              </a:ext>
            </a:extLst>
          </p:cNvPr>
          <p:cNvCxnSpPr>
            <a:cxnSpLocks/>
          </p:cNvCxnSpPr>
          <p:nvPr/>
        </p:nvCxnSpPr>
        <p:spPr>
          <a:xfrm>
            <a:off x="6136615" y="5421101"/>
            <a:ext cx="335003" cy="4176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6A33212-E1F0-4AE6-93B7-2BB70C8701C4}"/>
              </a:ext>
            </a:extLst>
          </p:cNvPr>
          <p:cNvSpPr txBox="1"/>
          <p:nvPr/>
        </p:nvSpPr>
        <p:spPr>
          <a:xfrm>
            <a:off x="6487358" y="5607940"/>
            <a:ext cx="431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speaker information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783A925-8CCD-EE77-F2FB-A2B5A516C84C}"/>
              </a:ext>
            </a:extLst>
          </p:cNvPr>
          <p:cNvSpPr/>
          <p:nvPr/>
        </p:nvSpPr>
        <p:spPr>
          <a:xfrm>
            <a:off x="6471618" y="3711834"/>
            <a:ext cx="269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content information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CE69C16-57D3-D9FF-0B93-1D0BDFAF940C}"/>
              </a:ext>
            </a:extLst>
          </p:cNvPr>
          <p:cNvSpPr/>
          <p:nvPr/>
        </p:nvSpPr>
        <p:spPr>
          <a:xfrm>
            <a:off x="4251097" y="2096979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C6600BBF-6AF6-540D-60D0-5E8CDFE8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09447" y="2059503"/>
            <a:ext cx="231332" cy="857522"/>
          </a:xfrm>
          <a:prstGeom prst="rect">
            <a:avLst/>
          </a:prstGeom>
        </p:spPr>
      </p:pic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DEC8DCB-7BCB-798F-26DC-EFC1F8F42CA1}"/>
              </a:ext>
            </a:extLst>
          </p:cNvPr>
          <p:cNvCxnSpPr>
            <a:cxnSpLocks/>
          </p:cNvCxnSpPr>
          <p:nvPr/>
        </p:nvCxnSpPr>
        <p:spPr>
          <a:xfrm>
            <a:off x="5450860" y="2477125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D3AE2E5D-E52A-4F97-4970-AEC2C5CDED67}"/>
              </a:ext>
            </a:extLst>
          </p:cNvPr>
          <p:cNvSpPr/>
          <p:nvPr/>
        </p:nvSpPr>
        <p:spPr>
          <a:xfrm>
            <a:off x="6573126" y="2096520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28AF5E4C-3A44-CA54-62B1-61F43946922A}"/>
              </a:ext>
            </a:extLst>
          </p:cNvPr>
          <p:cNvCxnSpPr>
            <a:cxnSpLocks/>
          </p:cNvCxnSpPr>
          <p:nvPr/>
        </p:nvCxnSpPr>
        <p:spPr>
          <a:xfrm>
            <a:off x="3822341" y="2477125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6CFD0EE-77E2-CCFC-D8B4-A3AF6A75E475}"/>
              </a:ext>
            </a:extLst>
          </p:cNvPr>
          <p:cNvCxnSpPr>
            <a:cxnSpLocks/>
          </p:cNvCxnSpPr>
          <p:nvPr/>
        </p:nvCxnSpPr>
        <p:spPr>
          <a:xfrm>
            <a:off x="6140779" y="2498106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B001A23-BAAF-890A-E85D-941D0DE4C8E7}"/>
              </a:ext>
            </a:extLst>
          </p:cNvPr>
          <p:cNvCxnSpPr>
            <a:cxnSpLocks/>
          </p:cNvCxnSpPr>
          <p:nvPr/>
        </p:nvCxnSpPr>
        <p:spPr>
          <a:xfrm>
            <a:off x="7931004" y="2498106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F2BEDFB3-80C7-B4B4-D474-E32A22649623}"/>
              </a:ext>
            </a:extLst>
          </p:cNvPr>
          <p:cNvGrpSpPr/>
          <p:nvPr/>
        </p:nvGrpSpPr>
        <p:grpSpPr>
          <a:xfrm>
            <a:off x="2411447" y="2096520"/>
            <a:ext cx="1298984" cy="680810"/>
            <a:chOff x="4005606" y="5533027"/>
            <a:chExt cx="1757324" cy="929291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A3DB9434-F4F6-47A5-3211-F409B8F390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4AF9420-7E2E-94BA-3EDB-4BFC84BE5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40AF3514-071E-6EAE-C464-62C788EB4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DD6B0D1-9E48-3ADB-6970-8982F5CAB4B6}"/>
              </a:ext>
            </a:extLst>
          </p:cNvPr>
          <p:cNvGrpSpPr/>
          <p:nvPr/>
        </p:nvGrpSpPr>
        <p:grpSpPr>
          <a:xfrm>
            <a:off x="8462720" y="2136720"/>
            <a:ext cx="1298984" cy="680810"/>
            <a:chOff x="4005606" y="5533027"/>
            <a:chExt cx="1757324" cy="929291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B088B13F-8A3C-AC6A-4450-42E88C9343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D75CAAD-3B43-FD42-7EFB-794BF7675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2E76169-0690-B03E-825D-EE0AAF7E0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8F13B3D-274B-E18A-3852-01F772E5D21A}"/>
              </a:ext>
            </a:extLst>
          </p:cNvPr>
          <p:cNvSpPr txBox="1"/>
          <p:nvPr/>
        </p:nvSpPr>
        <p:spPr>
          <a:xfrm>
            <a:off x="2012730" y="2668859"/>
            <a:ext cx="207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input audio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3F09658-7102-DB04-9097-A241B19EF86C}"/>
              </a:ext>
            </a:extLst>
          </p:cNvPr>
          <p:cNvSpPr txBox="1"/>
          <p:nvPr/>
        </p:nvSpPr>
        <p:spPr>
          <a:xfrm>
            <a:off x="8180737" y="2668859"/>
            <a:ext cx="19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reconstructed 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BF45E33-EC5D-8EEA-CC0F-9BCA091ECFA3}"/>
              </a:ext>
            </a:extLst>
          </p:cNvPr>
          <p:cNvSpPr txBox="1"/>
          <p:nvPr/>
        </p:nvSpPr>
        <p:spPr>
          <a:xfrm>
            <a:off x="3822341" y="3113383"/>
            <a:ext cx="431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content, speaker …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224F7E7-6D31-D64A-44E3-D2E0BD597A00}"/>
              </a:ext>
            </a:extLst>
          </p:cNvPr>
          <p:cNvCxnSpPr>
            <a:cxnSpLocks/>
          </p:cNvCxnSpPr>
          <p:nvPr/>
        </p:nvCxnSpPr>
        <p:spPr>
          <a:xfrm>
            <a:off x="6025695" y="2919472"/>
            <a:ext cx="0" cy="3033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A5CD2E-EE1B-0A15-A056-848F2C74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96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233FD6-7CB2-046E-2542-335DDA9A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past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EC25D3-AF06-FB21-1670-ACA9BD40FCC9}"/>
              </a:ext>
            </a:extLst>
          </p:cNvPr>
          <p:cNvSpPr txBox="1"/>
          <p:nvPr/>
        </p:nvSpPr>
        <p:spPr>
          <a:xfrm>
            <a:off x="3721495" y="2657043"/>
            <a:ext cx="212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Speaker 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8D37C7-D11A-0F3A-F317-99D62DB81F8E}"/>
              </a:ext>
            </a:extLst>
          </p:cNvPr>
          <p:cNvSpPr txBox="1"/>
          <p:nvPr/>
        </p:nvSpPr>
        <p:spPr>
          <a:xfrm>
            <a:off x="6554761" y="2657043"/>
            <a:ext cx="212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Speaker B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B7F472C-AC98-7DED-31F3-6D1BE2A13204}"/>
              </a:ext>
            </a:extLst>
          </p:cNvPr>
          <p:cNvGrpSpPr/>
          <p:nvPr/>
        </p:nvGrpSpPr>
        <p:grpSpPr>
          <a:xfrm>
            <a:off x="3927810" y="3320394"/>
            <a:ext cx="1614926" cy="680204"/>
            <a:chOff x="4005606" y="5533027"/>
            <a:chExt cx="1757324" cy="92929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31AF69A-433E-963A-D3CD-302FDF6DA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E7616DE-D1F9-4467-03F4-31C0375AF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9E19243-9A47-C048-7169-A0003F94B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E6704FA-4C97-3F87-C73A-0DC42C1B7B9E}"/>
              </a:ext>
            </a:extLst>
          </p:cNvPr>
          <p:cNvGrpSpPr/>
          <p:nvPr/>
        </p:nvGrpSpPr>
        <p:grpSpPr>
          <a:xfrm flipH="1">
            <a:off x="3902734" y="4140009"/>
            <a:ext cx="1640002" cy="680204"/>
            <a:chOff x="4005606" y="5533027"/>
            <a:chExt cx="1757324" cy="92929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C2A9136-A49C-D176-91B9-ABE3CF7A0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D76CB37-9F0E-8845-5BCC-2768DC56AE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24A095D-D86F-2A43-EC45-61A10C672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21F5EE3-7C85-EBB3-E82E-E2C60C8FA7CD}"/>
              </a:ext>
            </a:extLst>
          </p:cNvPr>
          <p:cNvGrpSpPr/>
          <p:nvPr/>
        </p:nvGrpSpPr>
        <p:grpSpPr>
          <a:xfrm>
            <a:off x="6819323" y="3319952"/>
            <a:ext cx="1614926" cy="680204"/>
            <a:chOff x="4005606" y="5533027"/>
            <a:chExt cx="1757324" cy="92929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456452D-CE9F-DF51-F200-999DEC86A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18F7AF25-402F-006C-37E7-EE993026D5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7188005-4532-269F-B944-671BA63AC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B1C47F2-E931-5AB4-A2BD-4EA33AC69832}"/>
              </a:ext>
            </a:extLst>
          </p:cNvPr>
          <p:cNvGrpSpPr/>
          <p:nvPr/>
        </p:nvGrpSpPr>
        <p:grpSpPr>
          <a:xfrm flipH="1">
            <a:off x="6842606" y="4139567"/>
            <a:ext cx="1640002" cy="680204"/>
            <a:chOff x="4005606" y="5533027"/>
            <a:chExt cx="1757324" cy="929291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C6527A2B-B24E-E6D4-2A4F-DB90DAB5A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319BB19-8D70-DA0B-CB6F-77A784D2C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6B7CB378-7785-DC84-55BE-0D37C40D2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D9D8344-A97D-EC18-469F-4EE86A0CECC6}"/>
              </a:ext>
            </a:extLst>
          </p:cNvPr>
          <p:cNvCxnSpPr>
            <a:cxnSpLocks/>
          </p:cNvCxnSpPr>
          <p:nvPr/>
        </p:nvCxnSpPr>
        <p:spPr>
          <a:xfrm>
            <a:off x="5691049" y="3677274"/>
            <a:ext cx="101397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E847AD3-C3C2-5E37-E591-0F6315779BDE}"/>
              </a:ext>
            </a:extLst>
          </p:cNvPr>
          <p:cNvCxnSpPr>
            <a:cxnSpLocks/>
          </p:cNvCxnSpPr>
          <p:nvPr/>
        </p:nvCxnSpPr>
        <p:spPr>
          <a:xfrm>
            <a:off x="5691049" y="4522536"/>
            <a:ext cx="101397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2F323A7-1F49-40B6-B8DB-A52DE7F13FFF}"/>
              </a:ext>
            </a:extLst>
          </p:cNvPr>
          <p:cNvSpPr txBox="1"/>
          <p:nvPr/>
        </p:nvSpPr>
        <p:spPr>
          <a:xfrm>
            <a:off x="1831553" y="3429000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How are you?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16B58F-845D-6AA3-A60C-BA9F5354AEF4}"/>
              </a:ext>
            </a:extLst>
          </p:cNvPr>
          <p:cNvSpPr txBox="1"/>
          <p:nvPr/>
        </p:nvSpPr>
        <p:spPr>
          <a:xfrm>
            <a:off x="8376817" y="3428999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How are you?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207F653-9A11-F02B-08C0-943011CD3941}"/>
              </a:ext>
            </a:extLst>
          </p:cNvPr>
          <p:cNvSpPr txBox="1"/>
          <p:nvPr/>
        </p:nvSpPr>
        <p:spPr>
          <a:xfrm>
            <a:off x="1794534" y="4192790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Good morning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ED76210-434A-A9FA-A0F2-477D73B0EC6C}"/>
              </a:ext>
            </a:extLst>
          </p:cNvPr>
          <p:cNvSpPr txBox="1"/>
          <p:nvPr/>
        </p:nvSpPr>
        <p:spPr>
          <a:xfrm>
            <a:off x="8449399" y="4291703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Good morning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BC6A6184-C372-5360-9BF0-897F81598134}"/>
              </a:ext>
            </a:extLst>
          </p:cNvPr>
          <p:cNvSpPr txBox="1">
            <a:spLocks/>
          </p:cNvSpPr>
          <p:nvPr/>
        </p:nvSpPr>
        <p:spPr>
          <a:xfrm>
            <a:off x="1993939" y="5055494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10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Application: Voice Conversion  </a:t>
            </a:r>
            <a:endParaRPr lang="en-US" altLang="zh-TW" sz="3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E9EE22-ACF4-F0B1-8EC6-6C76AD67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926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781AEC-55F7-CD0B-6903-58FBAE07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Today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091328-08F0-95D5-ADA6-976E9C357E50}"/>
              </a:ext>
            </a:extLst>
          </p:cNvPr>
          <p:cNvSpPr txBox="1"/>
          <p:nvPr/>
        </p:nvSpPr>
        <p:spPr>
          <a:xfrm>
            <a:off x="3636895" y="2499042"/>
            <a:ext cx="212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Speaker 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67E398-CD55-E37C-3C68-C0B6BD4B0F6A}"/>
              </a:ext>
            </a:extLst>
          </p:cNvPr>
          <p:cNvSpPr txBox="1"/>
          <p:nvPr/>
        </p:nvSpPr>
        <p:spPr>
          <a:xfrm>
            <a:off x="6180778" y="2506614"/>
            <a:ext cx="212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Speaker B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02965B3-7F9F-B7FA-AA84-F0B96F09C5B0}"/>
              </a:ext>
            </a:extLst>
          </p:cNvPr>
          <p:cNvGrpSpPr/>
          <p:nvPr/>
        </p:nvGrpSpPr>
        <p:grpSpPr>
          <a:xfrm>
            <a:off x="3843210" y="3162393"/>
            <a:ext cx="1614926" cy="680204"/>
            <a:chOff x="4005606" y="5533027"/>
            <a:chExt cx="1757324" cy="92929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266F34E-47BE-F165-E742-8A7E90C81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A5E35F0-55F1-7A06-9187-A3C65DD6B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1B7607B-C897-7FC9-8D1A-76536994D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97BD3D4-C11F-2A88-8C0F-416519B4AFBC}"/>
              </a:ext>
            </a:extLst>
          </p:cNvPr>
          <p:cNvGrpSpPr/>
          <p:nvPr/>
        </p:nvGrpSpPr>
        <p:grpSpPr>
          <a:xfrm flipH="1">
            <a:off x="3818134" y="3982008"/>
            <a:ext cx="1640002" cy="680204"/>
            <a:chOff x="4005606" y="5533027"/>
            <a:chExt cx="1757324" cy="92929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0E07238-585E-CD4D-ED5E-25F45AD29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1C7E69F-F168-F6EE-2CAE-AFC685A65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F8D0F857-60AD-9514-B7E0-9B471E042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369BCC8-FABB-3B61-4D22-250D3CB36F89}"/>
              </a:ext>
            </a:extLst>
          </p:cNvPr>
          <p:cNvGrpSpPr/>
          <p:nvPr/>
        </p:nvGrpSpPr>
        <p:grpSpPr>
          <a:xfrm>
            <a:off x="6445340" y="3169523"/>
            <a:ext cx="1614926" cy="680204"/>
            <a:chOff x="4005606" y="5533027"/>
            <a:chExt cx="1757324" cy="929291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C72C7091-E0EE-11A3-F803-35AED3118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7F4181B-D6FB-3CEC-50A9-8E0BDCF7E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A21FE38-2D2A-FC59-F516-5CA1265A3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BC708-C113-B36D-1194-92B14C0FD53B}"/>
              </a:ext>
            </a:extLst>
          </p:cNvPr>
          <p:cNvGrpSpPr/>
          <p:nvPr/>
        </p:nvGrpSpPr>
        <p:grpSpPr>
          <a:xfrm flipH="1">
            <a:off x="6468623" y="3989138"/>
            <a:ext cx="1640002" cy="680204"/>
            <a:chOff x="4005606" y="5533027"/>
            <a:chExt cx="1757324" cy="929291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5DC6AAED-3062-87E8-A689-44AF04481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1A56A6F2-3A76-96F7-8861-2A12140D7B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276CE42F-42CD-75B8-1158-C57CCCB2B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A891F06-FA10-DE10-D758-008FC518EC1B}"/>
              </a:ext>
            </a:extLst>
          </p:cNvPr>
          <p:cNvSpPr txBox="1"/>
          <p:nvPr/>
        </p:nvSpPr>
        <p:spPr>
          <a:xfrm>
            <a:off x="2019150" y="3297421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天氣真好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98D37C4-E42E-0AA7-961C-8CD4B013D1FA}"/>
              </a:ext>
            </a:extLst>
          </p:cNvPr>
          <p:cNvSpPr txBox="1"/>
          <p:nvPr/>
        </p:nvSpPr>
        <p:spPr>
          <a:xfrm>
            <a:off x="8002834" y="3278570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How are you?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7DA9935-BF68-EADD-9C93-99CC227230EA}"/>
              </a:ext>
            </a:extLst>
          </p:cNvPr>
          <p:cNvSpPr txBox="1"/>
          <p:nvPr/>
        </p:nvSpPr>
        <p:spPr>
          <a:xfrm>
            <a:off x="2114099" y="4079364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再見囉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66525A-FB3E-2494-58B2-AD2525F67E08}"/>
              </a:ext>
            </a:extLst>
          </p:cNvPr>
          <p:cNvSpPr txBox="1"/>
          <p:nvPr/>
        </p:nvSpPr>
        <p:spPr>
          <a:xfrm>
            <a:off x="8075416" y="4141274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Good morning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FFC46D-47C7-AFDE-6F6E-4DD2A304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2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2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AE241D-B377-B5F6-18F7-63EAFF1B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03621"/>
            <a:ext cx="10058400" cy="1450757"/>
          </a:xfrm>
        </p:spPr>
        <p:txBody>
          <a:bodyPr/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</a:t>
            </a:r>
            <a:r>
              <a:rPr lang="en-US" altLang="zh-TW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Latant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Representation</a:t>
            </a:r>
            <a:b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6C108E2-B730-ED7D-D8BF-321D1B15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88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7C7B1-3270-8217-7FF0-60C53598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Discrete Representation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EE5E5EC-86DC-DDE7-5DD9-90C27781133B}"/>
              </a:ext>
            </a:extLst>
          </p:cNvPr>
          <p:cNvSpPr/>
          <p:nvPr/>
        </p:nvSpPr>
        <p:spPr>
          <a:xfrm>
            <a:off x="5880130" y="2829909"/>
            <a:ext cx="495300" cy="1181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0.9</a:t>
            </a:r>
          </a:p>
          <a:p>
            <a:pPr algn="ctr"/>
            <a:r>
              <a:rPr lang="en-US" altLang="zh-TW" dirty="0"/>
              <a:t>0.1</a:t>
            </a:r>
          </a:p>
          <a:p>
            <a:pPr algn="ctr"/>
            <a:r>
              <a:rPr lang="en-US" altLang="zh-TW" dirty="0"/>
              <a:t>0.3</a:t>
            </a:r>
          </a:p>
          <a:p>
            <a:pPr algn="ctr"/>
            <a:r>
              <a:rPr lang="en-US" altLang="zh-TW" dirty="0"/>
              <a:t>0.7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C44F3F3-C3BB-67DF-6E87-713C85DA830F}"/>
              </a:ext>
            </a:extLst>
          </p:cNvPr>
          <p:cNvSpPr/>
          <p:nvPr/>
        </p:nvSpPr>
        <p:spPr>
          <a:xfrm>
            <a:off x="7136161" y="2935648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FCC04FC6-72FA-7596-9A78-8657D52D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40" y="2843983"/>
            <a:ext cx="1181100" cy="1181100"/>
          </a:xfrm>
          <a:prstGeom prst="rect">
            <a:avLst/>
          </a:prstGeom>
        </p:spPr>
      </p:pic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D03D16-A3C7-8972-BFF6-04EA7E3330C1}"/>
              </a:ext>
            </a:extLst>
          </p:cNvPr>
          <p:cNvCxnSpPr>
            <a:cxnSpLocks/>
          </p:cNvCxnSpPr>
          <p:nvPr/>
        </p:nvCxnSpPr>
        <p:spPr>
          <a:xfrm>
            <a:off x="8497693" y="3434533"/>
            <a:ext cx="43234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D6C978A0-7EA8-CDFC-8737-4BD7F745E2DE}"/>
              </a:ext>
            </a:extLst>
          </p:cNvPr>
          <p:cNvCxnSpPr>
            <a:cxnSpLocks/>
          </p:cNvCxnSpPr>
          <p:nvPr/>
        </p:nvCxnSpPr>
        <p:spPr>
          <a:xfrm>
            <a:off x="6412341" y="3426855"/>
            <a:ext cx="7016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AEFA2A13-6100-8037-3B9E-FC25C159CA3F}"/>
              </a:ext>
            </a:extLst>
          </p:cNvPr>
          <p:cNvSpPr/>
          <p:nvPr/>
        </p:nvSpPr>
        <p:spPr>
          <a:xfrm>
            <a:off x="3810454" y="290499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66ABAD2F-3233-BD70-B041-D1E9C7BF6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38" y="2838450"/>
            <a:ext cx="1181100" cy="1181100"/>
          </a:xfrm>
          <a:prstGeom prst="rect">
            <a:avLst/>
          </a:prstGeom>
        </p:spPr>
      </p:pic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C0FEC68E-B0C2-9EFE-6072-8ED8C93535F9}"/>
              </a:ext>
            </a:extLst>
          </p:cNvPr>
          <p:cNvCxnSpPr>
            <a:cxnSpLocks/>
          </p:cNvCxnSpPr>
          <p:nvPr/>
        </p:nvCxnSpPr>
        <p:spPr>
          <a:xfrm>
            <a:off x="3341028" y="3398539"/>
            <a:ext cx="43234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60A86CA-7A18-A612-B2F8-70D351B7DD8D}"/>
              </a:ext>
            </a:extLst>
          </p:cNvPr>
          <p:cNvCxnSpPr>
            <a:cxnSpLocks/>
          </p:cNvCxnSpPr>
          <p:nvPr/>
        </p:nvCxnSpPr>
        <p:spPr>
          <a:xfrm>
            <a:off x="5148497" y="3413529"/>
            <a:ext cx="7016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16EAA2B-55F4-BFE7-F9CA-B6193DC220EB}"/>
              </a:ext>
            </a:extLst>
          </p:cNvPr>
          <p:cNvSpPr txBox="1"/>
          <p:nvPr/>
        </p:nvSpPr>
        <p:spPr>
          <a:xfrm>
            <a:off x="5195462" y="2440218"/>
            <a:ext cx="1927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numbers</a:t>
            </a:r>
            <a:endParaRPr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E1C5AC-42F8-6EA6-C1A1-4F7B119C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42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FE943-9FC6-8304-9C52-A89BE532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Discrete Representation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91DD68-5AFF-048B-6A4D-56E3BC3400C6}"/>
              </a:ext>
            </a:extLst>
          </p:cNvPr>
          <p:cNvSpPr/>
          <p:nvPr/>
        </p:nvSpPr>
        <p:spPr>
          <a:xfrm>
            <a:off x="3767323" y="4397209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B9DD3A-8C1F-1ED8-B705-D10544086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07" y="4330669"/>
            <a:ext cx="1181100" cy="11811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2664A9-5632-D456-F3DD-43C6293DE620}"/>
              </a:ext>
            </a:extLst>
          </p:cNvPr>
          <p:cNvSpPr/>
          <p:nvPr/>
        </p:nvSpPr>
        <p:spPr>
          <a:xfrm>
            <a:off x="7026176" y="4414541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FAA4AC-2D77-8D0B-3873-44FEB9C40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155" y="4322876"/>
            <a:ext cx="1181100" cy="11811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9C75882-5848-8227-5696-E504E0AE608C}"/>
              </a:ext>
            </a:extLst>
          </p:cNvPr>
          <p:cNvSpPr txBox="1"/>
          <p:nvPr/>
        </p:nvSpPr>
        <p:spPr>
          <a:xfrm>
            <a:off x="5299006" y="3874008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One-hot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B1A2D4-ADE7-A579-C5EE-F99772CDAD00}"/>
              </a:ext>
            </a:extLst>
          </p:cNvPr>
          <p:cNvSpPr/>
          <p:nvPr/>
        </p:nvSpPr>
        <p:spPr>
          <a:xfrm>
            <a:off x="5807056" y="4300208"/>
            <a:ext cx="495300" cy="1181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</a:p>
          <a:p>
            <a:pPr algn="ctr"/>
            <a:r>
              <a:rPr lang="en-US" altLang="zh-TW" dirty="0"/>
              <a:t>0</a:t>
            </a:r>
          </a:p>
          <a:p>
            <a:pPr algn="ctr"/>
            <a:r>
              <a:rPr lang="en-US" altLang="zh-TW" dirty="0"/>
              <a:t>1</a:t>
            </a:r>
          </a:p>
          <a:p>
            <a:pPr algn="ctr"/>
            <a:r>
              <a:rPr lang="en-US" altLang="zh-TW" dirty="0"/>
              <a:t>0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26802A3-67A9-E0D4-47F9-6D97C0926CAE}"/>
              </a:ext>
            </a:extLst>
          </p:cNvPr>
          <p:cNvGrpSpPr/>
          <p:nvPr/>
        </p:nvGrpSpPr>
        <p:grpSpPr>
          <a:xfrm>
            <a:off x="2130383" y="1737360"/>
            <a:ext cx="7937448" cy="1644034"/>
            <a:chOff x="722531" y="4521063"/>
            <a:chExt cx="7937448" cy="164403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8650E7-106D-7400-921E-D6A96B26C008}"/>
                </a:ext>
              </a:extLst>
            </p:cNvPr>
            <p:cNvSpPr/>
            <p:nvPr/>
          </p:nvSpPr>
          <p:spPr>
            <a:xfrm>
              <a:off x="2388047" y="5050537"/>
              <a:ext cx="1308100" cy="1002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80B5E36-F0F3-CD71-4A01-16B0C4F58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531" y="4983997"/>
              <a:ext cx="1181100" cy="11811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29564FB-8BE8-D85C-23BF-1BAFBED8AA1A}"/>
                </a:ext>
              </a:extLst>
            </p:cNvPr>
            <p:cNvSpPr/>
            <p:nvPr/>
          </p:nvSpPr>
          <p:spPr>
            <a:xfrm>
              <a:off x="5646900" y="5067869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FF3B625-3718-A24F-172F-5820F37A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8879" y="4976204"/>
              <a:ext cx="1181100" cy="1181100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E7A7308-0317-B4D3-36FE-00DBE17B320F}"/>
                </a:ext>
              </a:extLst>
            </p:cNvPr>
            <p:cNvSpPr txBox="1"/>
            <p:nvPr/>
          </p:nvSpPr>
          <p:spPr>
            <a:xfrm>
              <a:off x="3865805" y="4521063"/>
              <a:ext cx="1543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Binary </a:t>
              </a:r>
              <a:endParaRPr lang="zh-TW" altLang="en-US" sz="24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7925C9A-EA5E-467F-B7D1-5F6544E26B64}"/>
                </a:ext>
              </a:extLst>
            </p:cNvPr>
            <p:cNvSpPr/>
            <p:nvPr/>
          </p:nvSpPr>
          <p:spPr>
            <a:xfrm>
              <a:off x="4427780" y="4953536"/>
              <a:ext cx="495300" cy="11811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</a:p>
            <a:p>
              <a:pPr algn="ctr"/>
              <a:r>
                <a:rPr lang="en-US" altLang="zh-TW" dirty="0"/>
                <a:t>0</a:t>
              </a:r>
            </a:p>
            <a:p>
              <a:pPr algn="ctr"/>
              <a:r>
                <a:rPr lang="en-US" altLang="zh-TW" dirty="0"/>
                <a:t>0</a:t>
              </a:r>
            </a:p>
            <a:p>
              <a:pPr algn="ctr"/>
              <a:r>
                <a:rPr lang="en-US" altLang="zh-TW" dirty="0"/>
                <a:t>1</a:t>
              </a:r>
            </a:p>
          </p:txBody>
        </p:sp>
      </p:grp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1399FFF-F5B8-0F92-D451-979739DE1B4A}"/>
              </a:ext>
            </a:extLst>
          </p:cNvPr>
          <p:cNvCxnSpPr>
            <a:cxnSpLocks/>
          </p:cNvCxnSpPr>
          <p:nvPr/>
        </p:nvCxnSpPr>
        <p:spPr>
          <a:xfrm>
            <a:off x="6180741" y="2359613"/>
            <a:ext cx="780400" cy="114442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A14EFC5-D0D9-393F-5DF4-ECC47B838818}"/>
              </a:ext>
            </a:extLst>
          </p:cNvPr>
          <p:cNvCxnSpPr>
            <a:cxnSpLocks/>
          </p:cNvCxnSpPr>
          <p:nvPr/>
        </p:nvCxnSpPr>
        <p:spPr>
          <a:xfrm flipH="1">
            <a:off x="5468429" y="2918160"/>
            <a:ext cx="583090" cy="47344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1CD63EA-845D-3883-1669-D24090E7211C}"/>
              </a:ext>
            </a:extLst>
          </p:cNvPr>
          <p:cNvSpPr txBox="1"/>
          <p:nvPr/>
        </p:nvSpPr>
        <p:spPr>
          <a:xfrm>
            <a:off x="6437266" y="3373206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female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07BE6C4-0F10-67EB-1AE8-8BE5EDE35870}"/>
              </a:ext>
            </a:extLst>
          </p:cNvPr>
          <p:cNvSpPr txBox="1"/>
          <p:nvPr/>
        </p:nvSpPr>
        <p:spPr>
          <a:xfrm>
            <a:off x="4698291" y="3328831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glasses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EB89934-042C-B5F4-8ED8-ABCC7A6F37E3}"/>
              </a:ext>
            </a:extLst>
          </p:cNvPr>
          <p:cNvCxnSpPr>
            <a:cxnSpLocks/>
          </p:cNvCxnSpPr>
          <p:nvPr/>
        </p:nvCxnSpPr>
        <p:spPr>
          <a:xfrm>
            <a:off x="6152556" y="5039792"/>
            <a:ext cx="500645" cy="66987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F591DE-B709-A1D3-9A0F-E32E87C0DC0F}"/>
              </a:ext>
            </a:extLst>
          </p:cNvPr>
          <p:cNvSpPr txBox="1"/>
          <p:nvPr/>
        </p:nvSpPr>
        <p:spPr>
          <a:xfrm>
            <a:off x="6309499" y="5529919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</a:t>
            </a:r>
            <a:endParaRPr lang="zh-TW" altLang="en-US" sz="24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604B932-0C3B-CF39-BC03-6A1908AC43CD}"/>
              </a:ext>
            </a:extLst>
          </p:cNvPr>
          <p:cNvCxnSpPr>
            <a:cxnSpLocks/>
          </p:cNvCxnSpPr>
          <p:nvPr/>
        </p:nvCxnSpPr>
        <p:spPr>
          <a:xfrm>
            <a:off x="8435512" y="2774750"/>
            <a:ext cx="43234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CA61611-1086-C18B-0782-855251E6E38C}"/>
              </a:ext>
            </a:extLst>
          </p:cNvPr>
          <p:cNvCxnSpPr>
            <a:cxnSpLocks/>
          </p:cNvCxnSpPr>
          <p:nvPr/>
        </p:nvCxnSpPr>
        <p:spPr>
          <a:xfrm>
            <a:off x="6350160" y="2767072"/>
            <a:ext cx="7016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5F154E5-09D4-1C98-93AB-10ED46817D53}"/>
              </a:ext>
            </a:extLst>
          </p:cNvPr>
          <p:cNvCxnSpPr>
            <a:cxnSpLocks/>
          </p:cNvCxnSpPr>
          <p:nvPr/>
        </p:nvCxnSpPr>
        <p:spPr>
          <a:xfrm>
            <a:off x="3278847" y="2738756"/>
            <a:ext cx="43234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63CC543-BE50-1726-1014-ED27F9912E54}"/>
              </a:ext>
            </a:extLst>
          </p:cNvPr>
          <p:cNvCxnSpPr>
            <a:cxnSpLocks/>
          </p:cNvCxnSpPr>
          <p:nvPr/>
        </p:nvCxnSpPr>
        <p:spPr>
          <a:xfrm>
            <a:off x="5086316" y="2753746"/>
            <a:ext cx="7016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F21BBF1-EAF1-75EC-B8E4-72CB9AA4A125}"/>
              </a:ext>
            </a:extLst>
          </p:cNvPr>
          <p:cNvCxnSpPr>
            <a:cxnSpLocks/>
          </p:cNvCxnSpPr>
          <p:nvPr/>
        </p:nvCxnSpPr>
        <p:spPr>
          <a:xfrm>
            <a:off x="8408318" y="4890032"/>
            <a:ext cx="43234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538033E-E608-6B7F-BD53-F96FE48BFB69}"/>
              </a:ext>
            </a:extLst>
          </p:cNvPr>
          <p:cNvCxnSpPr>
            <a:cxnSpLocks/>
          </p:cNvCxnSpPr>
          <p:nvPr/>
        </p:nvCxnSpPr>
        <p:spPr>
          <a:xfrm>
            <a:off x="6322966" y="4882354"/>
            <a:ext cx="7016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E88F20F-BE21-DA51-6114-11D8F9BC6AAF}"/>
              </a:ext>
            </a:extLst>
          </p:cNvPr>
          <p:cNvCxnSpPr>
            <a:cxnSpLocks/>
          </p:cNvCxnSpPr>
          <p:nvPr/>
        </p:nvCxnSpPr>
        <p:spPr>
          <a:xfrm>
            <a:off x="3251653" y="4854038"/>
            <a:ext cx="43234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FA6443DC-8D2F-F9EE-1F9C-A7CC465C6A69}"/>
              </a:ext>
            </a:extLst>
          </p:cNvPr>
          <p:cNvCxnSpPr>
            <a:cxnSpLocks/>
          </p:cNvCxnSpPr>
          <p:nvPr/>
        </p:nvCxnSpPr>
        <p:spPr>
          <a:xfrm>
            <a:off x="5059122" y="4869028"/>
            <a:ext cx="7016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F923E6-F119-048A-38DA-AAE999CD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18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2EC0D-2712-5F7F-ACB5-25FBE890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Representation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向右箭號 9">
            <a:extLst>
              <a:ext uri="{FF2B5EF4-FFF2-40B4-BE49-F238E27FC236}">
                <a16:creationId xmlns:a16="http://schemas.microsoft.com/office/drawing/2014/main" id="{3644F3F3-72E7-BBBC-A1E8-E6A6E4A4BBBA}"/>
              </a:ext>
            </a:extLst>
          </p:cNvPr>
          <p:cNvSpPr/>
          <p:nvPr/>
        </p:nvSpPr>
        <p:spPr>
          <a:xfrm>
            <a:off x="3206905" y="2858018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F8E7F9-DE0F-49E2-F2CF-1C161222F051}"/>
              </a:ext>
            </a:extLst>
          </p:cNvPr>
          <p:cNvSpPr/>
          <p:nvPr/>
        </p:nvSpPr>
        <p:spPr>
          <a:xfrm>
            <a:off x="3555898" y="265949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C6BC5A-BAEA-1EDE-A951-4DE297C76430}"/>
              </a:ext>
            </a:extLst>
          </p:cNvPr>
          <p:cNvSpPr/>
          <p:nvPr/>
        </p:nvSpPr>
        <p:spPr>
          <a:xfrm>
            <a:off x="7419783" y="270049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7" name="向右箭號 9">
            <a:extLst>
              <a:ext uri="{FF2B5EF4-FFF2-40B4-BE49-F238E27FC236}">
                <a16:creationId xmlns:a16="http://schemas.microsoft.com/office/drawing/2014/main" id="{2A900D75-3F36-3A0A-F918-379D32A466A6}"/>
              </a:ext>
            </a:extLst>
          </p:cNvPr>
          <p:cNvSpPr/>
          <p:nvPr/>
        </p:nvSpPr>
        <p:spPr>
          <a:xfrm>
            <a:off x="4896196" y="2858018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向右箭號 9">
            <a:extLst>
              <a:ext uri="{FF2B5EF4-FFF2-40B4-BE49-F238E27FC236}">
                <a16:creationId xmlns:a16="http://schemas.microsoft.com/office/drawing/2014/main" id="{C8836190-0BE7-C179-B744-C5E64A7CFE8F}"/>
              </a:ext>
            </a:extLst>
          </p:cNvPr>
          <p:cNvSpPr/>
          <p:nvPr/>
        </p:nvSpPr>
        <p:spPr>
          <a:xfrm>
            <a:off x="7002941" y="2880665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向右箭號 9">
            <a:extLst>
              <a:ext uri="{FF2B5EF4-FFF2-40B4-BE49-F238E27FC236}">
                <a16:creationId xmlns:a16="http://schemas.microsoft.com/office/drawing/2014/main" id="{3A58D35C-9D80-24B4-8FB5-E8F57A2B09CE}"/>
              </a:ext>
            </a:extLst>
          </p:cNvPr>
          <p:cNvSpPr/>
          <p:nvPr/>
        </p:nvSpPr>
        <p:spPr>
          <a:xfrm>
            <a:off x="8856019" y="2880665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0375737-9391-6412-DF18-8FD9FD016451}"/>
              </a:ext>
            </a:extLst>
          </p:cNvPr>
          <p:cNvGrpSpPr/>
          <p:nvPr/>
        </p:nvGrpSpPr>
        <p:grpSpPr>
          <a:xfrm>
            <a:off x="5299479" y="2556013"/>
            <a:ext cx="490750" cy="1209244"/>
            <a:chOff x="3797126" y="2652449"/>
            <a:chExt cx="490750" cy="120924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6D711B9-5BAE-6345-7665-6B1EFCCFBB8B}"/>
                </a:ext>
              </a:extLst>
            </p:cNvPr>
            <p:cNvSpPr/>
            <p:nvPr/>
          </p:nvSpPr>
          <p:spPr>
            <a:xfrm rot="5400000">
              <a:off x="3426504" y="3023071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CE50631-E394-BA49-7362-297C0DB56236}"/>
                </a:ext>
              </a:extLst>
            </p:cNvPr>
            <p:cNvSpPr txBox="1"/>
            <p:nvPr/>
          </p:nvSpPr>
          <p:spPr>
            <a:xfrm rot="5400000">
              <a:off x="3505237" y="3026238"/>
              <a:ext cx="1103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9DEB9DA6-1B26-ECB3-4C4D-13F3D484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82" y="2592957"/>
            <a:ext cx="1181100" cy="11811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56E3D78-31E4-31DE-519B-07A778FA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762" y="2608828"/>
            <a:ext cx="1181100" cy="11811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2EECF5C-18C0-BAB7-88CF-2ADAB3602714}"/>
              </a:ext>
            </a:extLst>
          </p:cNvPr>
          <p:cNvSpPr/>
          <p:nvPr/>
        </p:nvSpPr>
        <p:spPr>
          <a:xfrm rot="5400000">
            <a:off x="4268184" y="4819040"/>
            <a:ext cx="1209244" cy="46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DC10D0-2FAE-6E48-7C13-C99A8F036B68}"/>
              </a:ext>
            </a:extLst>
          </p:cNvPr>
          <p:cNvSpPr txBox="1"/>
          <p:nvPr/>
        </p:nvSpPr>
        <p:spPr>
          <a:xfrm rot="5400000">
            <a:off x="4252828" y="4822207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1</a:t>
            </a:r>
            <a:endParaRPr lang="zh-TW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0817AB-8326-5C37-4F62-06BAF7604AB9}"/>
              </a:ext>
            </a:extLst>
          </p:cNvPr>
          <p:cNvSpPr/>
          <p:nvPr/>
        </p:nvSpPr>
        <p:spPr>
          <a:xfrm rot="5400000">
            <a:off x="4872762" y="4819040"/>
            <a:ext cx="1209244" cy="46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7D958E1-5CDD-CE1A-241B-CD431F1447A6}"/>
              </a:ext>
            </a:extLst>
          </p:cNvPr>
          <p:cNvSpPr/>
          <p:nvPr/>
        </p:nvSpPr>
        <p:spPr>
          <a:xfrm rot="5400000">
            <a:off x="5467288" y="4819040"/>
            <a:ext cx="1209244" cy="46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E35DB1-32BA-3DA3-3CAC-A40CA2F9E61E}"/>
              </a:ext>
            </a:extLst>
          </p:cNvPr>
          <p:cNvSpPr/>
          <p:nvPr/>
        </p:nvSpPr>
        <p:spPr>
          <a:xfrm rot="5400000">
            <a:off x="6059072" y="4819040"/>
            <a:ext cx="1209244" cy="46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63485C-ABA6-B97C-C8C8-CA95235CD9D4}"/>
              </a:ext>
            </a:extLst>
          </p:cNvPr>
          <p:cNvSpPr/>
          <p:nvPr/>
        </p:nvSpPr>
        <p:spPr>
          <a:xfrm rot="5400000">
            <a:off x="6630815" y="4819040"/>
            <a:ext cx="1209244" cy="46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B27AA9B-A939-CD1F-DB80-FB7B147CD3B1}"/>
              </a:ext>
            </a:extLst>
          </p:cNvPr>
          <p:cNvSpPr txBox="1"/>
          <p:nvPr/>
        </p:nvSpPr>
        <p:spPr>
          <a:xfrm>
            <a:off x="2306597" y="4450703"/>
            <a:ext cx="229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Codebook</a:t>
            </a:r>
          </a:p>
          <a:p>
            <a:pPr algn="ctr"/>
            <a:r>
              <a:rPr lang="en-US" altLang="zh-TW" sz="2400" dirty="0"/>
              <a:t>(a set of vectors)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A657B07-C479-5EB8-70B3-87AA4BC8517F}"/>
              </a:ext>
            </a:extLst>
          </p:cNvPr>
          <p:cNvSpPr txBox="1"/>
          <p:nvPr/>
        </p:nvSpPr>
        <p:spPr>
          <a:xfrm rot="5400000">
            <a:off x="4898713" y="4822207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2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7F2DF9-784D-9EBF-F558-6883A255D371}"/>
              </a:ext>
            </a:extLst>
          </p:cNvPr>
          <p:cNvSpPr txBox="1"/>
          <p:nvPr/>
        </p:nvSpPr>
        <p:spPr>
          <a:xfrm rot="5400000">
            <a:off x="5470456" y="4834907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3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0B8761-A6C3-8DC6-5BFB-75A16DB16C75}"/>
              </a:ext>
            </a:extLst>
          </p:cNvPr>
          <p:cNvSpPr txBox="1"/>
          <p:nvPr/>
        </p:nvSpPr>
        <p:spPr>
          <a:xfrm rot="5400000">
            <a:off x="6069447" y="4834907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4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E2274C2-EB33-2372-E8AF-263B70664697}"/>
              </a:ext>
            </a:extLst>
          </p:cNvPr>
          <p:cNvSpPr txBox="1"/>
          <p:nvPr/>
        </p:nvSpPr>
        <p:spPr>
          <a:xfrm rot="5400000">
            <a:off x="6656873" y="4822207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5</a:t>
            </a:r>
            <a:endParaRPr lang="zh-TW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59B46A-F55F-3A4B-81C4-3BF5303FA688}"/>
              </a:ext>
            </a:extLst>
          </p:cNvPr>
          <p:cNvSpPr/>
          <p:nvPr/>
        </p:nvSpPr>
        <p:spPr>
          <a:xfrm rot="5400000">
            <a:off x="6108969" y="2922736"/>
            <a:ext cx="1209244" cy="46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81A1B34-95A4-44AA-B333-ED496843F23A}"/>
              </a:ext>
            </a:extLst>
          </p:cNvPr>
          <p:cNvSpPr txBox="1"/>
          <p:nvPr/>
        </p:nvSpPr>
        <p:spPr>
          <a:xfrm rot="5400000">
            <a:off x="6112137" y="2938603"/>
            <a:ext cx="120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 3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591B417-FCA5-132F-4AEB-E942A269DB2E}"/>
              </a:ext>
            </a:extLst>
          </p:cNvPr>
          <p:cNvSpPr txBox="1"/>
          <p:nvPr/>
        </p:nvSpPr>
        <p:spPr>
          <a:xfrm>
            <a:off x="7647292" y="4419766"/>
            <a:ext cx="2546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Compute similarity 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DDA77DD-8025-676C-EE13-39881E33EE4F}"/>
              </a:ext>
            </a:extLst>
          </p:cNvPr>
          <p:cNvSpPr txBox="1"/>
          <p:nvPr/>
        </p:nvSpPr>
        <p:spPr>
          <a:xfrm>
            <a:off x="2298756" y="5208696"/>
            <a:ext cx="229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 from data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ED667D1-C8CB-2068-AEAF-A010B2BBC8B6}"/>
              </a:ext>
            </a:extLst>
          </p:cNvPr>
          <p:cNvSpPr txBox="1"/>
          <p:nvPr/>
        </p:nvSpPr>
        <p:spPr>
          <a:xfrm>
            <a:off x="7613538" y="4909980"/>
            <a:ext cx="3010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The most similar one is the input of decoder.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7BFF4618-BB0A-E52C-FB42-312D5EE9A0D4}"/>
              </a:ext>
            </a:extLst>
          </p:cNvPr>
          <p:cNvCxnSpPr>
            <a:cxnSpLocks/>
            <a:endCxn id="16" idx="1"/>
          </p:cNvCxnSpPr>
          <p:nvPr/>
        </p:nvCxnSpPr>
        <p:spPr>
          <a:xfrm flipH="1">
            <a:off x="4857449" y="3749181"/>
            <a:ext cx="675364" cy="699237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73461F8-6288-E0F4-A4EF-985F9BE4EAC1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H="1">
            <a:off x="5503334" y="3765257"/>
            <a:ext cx="30145" cy="68316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F1481AF-237B-17A0-DA56-D53E603FB3CA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5559396" y="3712441"/>
            <a:ext cx="515681" cy="748677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668C81E-148E-0129-F527-F271D3368D25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533479" y="3765257"/>
            <a:ext cx="1140589" cy="69586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8D0ED505-4E4E-29AC-85B4-9178CBE02652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5559396" y="3712441"/>
            <a:ext cx="1702098" cy="735977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832453A-7AFE-8B67-9C23-C954FB611B6D}"/>
              </a:ext>
            </a:extLst>
          </p:cNvPr>
          <p:cNvCxnSpPr>
            <a:stCxn id="23" idx="1"/>
            <a:endCxn id="27" idx="2"/>
          </p:cNvCxnSpPr>
          <p:nvPr/>
        </p:nvCxnSpPr>
        <p:spPr>
          <a:xfrm flipV="1">
            <a:off x="6075077" y="3169436"/>
            <a:ext cx="410849" cy="129168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CA351ED-79B5-5A5D-FDE3-D4C127AAE2F2}"/>
              </a:ext>
            </a:extLst>
          </p:cNvPr>
          <p:cNvSpPr txBox="1"/>
          <p:nvPr/>
        </p:nvSpPr>
        <p:spPr>
          <a:xfrm>
            <a:off x="1858500" y="1814176"/>
            <a:ext cx="90194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Quantized Variational Auto-encoder (VQVAE)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F387F6-3A89-7E24-59E0-7E989F1B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49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538F9B-A2A5-DB05-A5A3-8384C51C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as Representation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AFB3413-6BF5-678B-3215-323AB2EF0AED}"/>
              </a:ext>
            </a:extLst>
          </p:cNvPr>
          <p:cNvGrpSpPr/>
          <p:nvPr/>
        </p:nvGrpSpPr>
        <p:grpSpPr>
          <a:xfrm>
            <a:off x="3552988" y="2844100"/>
            <a:ext cx="1514250" cy="1954032"/>
            <a:chOff x="3399548" y="3560456"/>
            <a:chExt cx="1514250" cy="1954032"/>
          </a:xfrm>
        </p:grpSpPr>
        <p:pic>
          <p:nvPicPr>
            <p:cNvPr id="5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5FD6B68A-CAB6-2F2B-770D-08B349E1B4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5CB9351-284C-3EA2-7986-157FCC37A5B3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</a:t>
              </a:r>
              <a:endParaRPr lang="zh-TW" altLang="en-US" sz="24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1396C0F-4385-E2D2-2257-4752FEE1847F}"/>
              </a:ext>
            </a:extLst>
          </p:cNvPr>
          <p:cNvGrpSpPr/>
          <p:nvPr/>
        </p:nvGrpSpPr>
        <p:grpSpPr>
          <a:xfrm>
            <a:off x="7081277" y="2844100"/>
            <a:ext cx="1514250" cy="1954032"/>
            <a:chOff x="3399548" y="3560456"/>
            <a:chExt cx="1514250" cy="1954032"/>
          </a:xfrm>
        </p:grpSpPr>
        <p:pic>
          <p:nvPicPr>
            <p:cNvPr id="8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63457D02-4A1A-146D-0C6C-C5D78112B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2F39FB2-4FD3-80E6-A872-6EFECAFC6BD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De</a:t>
              </a:r>
              <a:endParaRPr lang="zh-TW" altLang="en-US" sz="2400" dirty="0"/>
            </a:p>
          </p:txBody>
        </p:sp>
      </p:grp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ECB0FDB6-381B-AE35-F886-57A18B6CB13A}"/>
              </a:ext>
            </a:extLst>
          </p:cNvPr>
          <p:cNvSpPr/>
          <p:nvPr/>
        </p:nvSpPr>
        <p:spPr>
          <a:xfrm>
            <a:off x="3052302" y="3690890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7F546784-29F7-CA86-4316-5CF23DFF4ED5}"/>
              </a:ext>
            </a:extLst>
          </p:cNvPr>
          <p:cNvSpPr/>
          <p:nvPr/>
        </p:nvSpPr>
        <p:spPr>
          <a:xfrm>
            <a:off x="4896887" y="3679336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CC8B9D9-E955-434E-957E-4CE6FE5CAA0B}"/>
              </a:ext>
            </a:extLst>
          </p:cNvPr>
          <p:cNvSpPr txBox="1"/>
          <p:nvPr/>
        </p:nvSpPr>
        <p:spPr>
          <a:xfrm>
            <a:off x="5178437" y="4491221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A7471DB0-C55A-2807-09B0-5F66C732999A}"/>
              </a:ext>
            </a:extLst>
          </p:cNvPr>
          <p:cNvSpPr/>
          <p:nvPr/>
        </p:nvSpPr>
        <p:spPr>
          <a:xfrm>
            <a:off x="6594317" y="3679336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D0ACB796-E3C3-72B6-575D-32BF2A81F172}"/>
              </a:ext>
            </a:extLst>
          </p:cNvPr>
          <p:cNvSpPr/>
          <p:nvPr/>
        </p:nvSpPr>
        <p:spPr>
          <a:xfrm>
            <a:off x="8366403" y="3690890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2AAE78-D79B-BD29-7928-49B3AD8BC2D0}"/>
              </a:ext>
            </a:extLst>
          </p:cNvPr>
          <p:cNvSpPr txBox="1"/>
          <p:nvPr/>
        </p:nvSpPr>
        <p:spPr>
          <a:xfrm>
            <a:off x="3598068" y="4798132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6B8C70-F71C-24B8-D358-6D68D69EC576}"/>
              </a:ext>
            </a:extLst>
          </p:cNvPr>
          <p:cNvSpPr txBox="1"/>
          <p:nvPr/>
        </p:nvSpPr>
        <p:spPr>
          <a:xfrm>
            <a:off x="7189539" y="4816318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7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7A2C4008-7EB8-A9B5-8C56-BE9382EB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141" y="3232331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69B68477-CC19-839C-01A3-960B988BD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03" y="3159067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14B70F8D-E440-200A-15C6-3AFC29480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351" y="3276972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22DE701-D421-8645-5989-C59EA4DDAD62}"/>
              </a:ext>
            </a:extLst>
          </p:cNvPr>
          <p:cNvSpPr txBox="1"/>
          <p:nvPr/>
        </p:nvSpPr>
        <p:spPr>
          <a:xfrm>
            <a:off x="5063046" y="2423306"/>
            <a:ext cx="180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3D4F33-77F2-A784-37CE-5AE281737936}"/>
              </a:ext>
            </a:extLst>
          </p:cNvPr>
          <p:cNvSpPr txBox="1"/>
          <p:nvPr/>
        </p:nvSpPr>
        <p:spPr>
          <a:xfrm>
            <a:off x="6896338" y="2034562"/>
            <a:ext cx="232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not readable …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D617C38-45C8-A3A1-A3ED-708477F5C432}"/>
              </a:ext>
            </a:extLst>
          </p:cNvPr>
          <p:cNvCxnSpPr/>
          <p:nvPr/>
        </p:nvCxnSpPr>
        <p:spPr>
          <a:xfrm flipV="1">
            <a:off x="6493883" y="2375414"/>
            <a:ext cx="405281" cy="356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5F00E2-6DDC-9174-F29F-E6DDA4FD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058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121648-5FCD-0C9B-CD98-376BB813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as Representation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31A60CF-3598-7FE1-803D-15C7E66A6F98}"/>
              </a:ext>
            </a:extLst>
          </p:cNvPr>
          <p:cNvGrpSpPr/>
          <p:nvPr/>
        </p:nvGrpSpPr>
        <p:grpSpPr>
          <a:xfrm>
            <a:off x="3363207" y="3810258"/>
            <a:ext cx="1514250" cy="1954032"/>
            <a:chOff x="3399548" y="3560456"/>
            <a:chExt cx="1514250" cy="1954032"/>
          </a:xfrm>
        </p:grpSpPr>
        <p:pic>
          <p:nvPicPr>
            <p:cNvPr id="5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946A25EF-01BC-D452-8BB0-012CA2317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C7502B-EABA-AFCA-1E7A-A60B6B093F14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En</a:t>
              </a:r>
              <a:endParaRPr lang="zh-TW" altLang="en-US" sz="24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CE8E6352-2C69-1527-B77E-43B3E7B5C344}"/>
              </a:ext>
            </a:extLst>
          </p:cNvPr>
          <p:cNvGrpSpPr/>
          <p:nvPr/>
        </p:nvGrpSpPr>
        <p:grpSpPr>
          <a:xfrm>
            <a:off x="6891496" y="3810258"/>
            <a:ext cx="1514250" cy="1954032"/>
            <a:chOff x="3399548" y="3560456"/>
            <a:chExt cx="1514250" cy="1954032"/>
          </a:xfrm>
        </p:grpSpPr>
        <p:pic>
          <p:nvPicPr>
            <p:cNvPr id="8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56364F19-0AC1-C7AF-E740-C608571EA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9D37567-9E15-6AAA-DE07-A1A07B357D85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De</a:t>
              </a:r>
              <a:endParaRPr lang="zh-TW" altLang="en-US" sz="2400" dirty="0"/>
            </a:p>
          </p:txBody>
        </p:sp>
      </p:grp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AB210804-2A74-CD76-56C9-D8A6FBFF7849}"/>
              </a:ext>
            </a:extLst>
          </p:cNvPr>
          <p:cNvSpPr/>
          <p:nvPr/>
        </p:nvSpPr>
        <p:spPr>
          <a:xfrm>
            <a:off x="2862521" y="4657048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E2655201-5A90-37F3-CB26-16C7A15CDDF2}"/>
              </a:ext>
            </a:extLst>
          </p:cNvPr>
          <p:cNvSpPr/>
          <p:nvPr/>
        </p:nvSpPr>
        <p:spPr>
          <a:xfrm>
            <a:off x="4707106" y="4645494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BFD55F7-A5AC-77CD-47C7-6478D23A4F7D}"/>
              </a:ext>
            </a:extLst>
          </p:cNvPr>
          <p:cNvSpPr/>
          <p:nvPr/>
        </p:nvSpPr>
        <p:spPr>
          <a:xfrm>
            <a:off x="6404536" y="4645494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AFFAD37-711A-76EC-925E-EEA46713306E}"/>
              </a:ext>
            </a:extLst>
          </p:cNvPr>
          <p:cNvSpPr/>
          <p:nvPr/>
        </p:nvSpPr>
        <p:spPr>
          <a:xfrm>
            <a:off x="8176622" y="4657048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86959AC-B75A-3152-8751-FBED26C6789D}"/>
              </a:ext>
            </a:extLst>
          </p:cNvPr>
          <p:cNvSpPr txBox="1"/>
          <p:nvPr/>
        </p:nvSpPr>
        <p:spPr>
          <a:xfrm>
            <a:off x="3408287" y="5764290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61B397-E886-E8F0-383B-BACFEB65DF27}"/>
              </a:ext>
            </a:extLst>
          </p:cNvPr>
          <p:cNvSpPr txBox="1"/>
          <p:nvPr/>
        </p:nvSpPr>
        <p:spPr>
          <a:xfrm>
            <a:off x="6999758" y="5782476"/>
            <a:ext cx="151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Seq2seq</a:t>
            </a:r>
            <a:endParaRPr lang="zh-TW" altLang="en-US" sz="2800" dirty="0"/>
          </a:p>
        </p:txBody>
      </p:sp>
      <p:pic>
        <p:nvPicPr>
          <p:cNvPr id="1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153C6264-8B5C-432A-9473-F374AEF5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60" y="4198489"/>
            <a:ext cx="1213176" cy="125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079A54C8-F069-7776-AF59-D6EC471A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622" y="4125225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ãdocumentãçåçæå°çµæ">
            <a:extLst>
              <a:ext uri="{FF2B5EF4-FFF2-40B4-BE49-F238E27FC236}">
                <a16:creationId xmlns:a16="http://schemas.microsoft.com/office/drawing/2014/main" id="{CBA46969-6B9F-E204-23C5-125441DEF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570" y="4243130"/>
            <a:ext cx="1184909" cy="14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615427FB-AC20-470F-AAE2-9DF2FE32B6A9}"/>
              </a:ext>
            </a:extLst>
          </p:cNvPr>
          <p:cNvGrpSpPr/>
          <p:nvPr/>
        </p:nvGrpSpPr>
        <p:grpSpPr>
          <a:xfrm>
            <a:off x="6662372" y="1757771"/>
            <a:ext cx="1514250" cy="1954032"/>
            <a:chOff x="3399548" y="3560456"/>
            <a:chExt cx="1514250" cy="1954032"/>
          </a:xfrm>
        </p:grpSpPr>
        <p:pic>
          <p:nvPicPr>
            <p:cNvPr id="20" name="Picture 2" descr="http://www.is-scam.com/wp-content/uploads/2014/12/question-robot.png">
              <a:extLst>
                <a:ext uri="{FF2B5EF4-FFF2-40B4-BE49-F238E27FC236}">
                  <a16:creationId xmlns:a16="http://schemas.microsoft.com/office/drawing/2014/main" id="{E1FEE560-62B1-BD09-2D71-B7F734E7C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548" y="3560456"/>
              <a:ext cx="1514250" cy="195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6239385-6815-8C03-D5E6-C22C8C88A506}"/>
                </a:ext>
              </a:extLst>
            </p:cNvPr>
            <p:cNvSpPr/>
            <p:nvPr/>
          </p:nvSpPr>
          <p:spPr>
            <a:xfrm>
              <a:off x="3506735" y="4626526"/>
              <a:ext cx="528237" cy="7002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Di</a:t>
              </a:r>
              <a:endParaRPr lang="zh-TW" altLang="en-US" sz="2400" dirty="0"/>
            </a:p>
          </p:txBody>
        </p:sp>
      </p:grp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C4AD7271-D154-B0E4-1618-3F8323F321F5}"/>
              </a:ext>
            </a:extLst>
          </p:cNvPr>
          <p:cNvSpPr/>
          <p:nvPr/>
        </p:nvSpPr>
        <p:spPr>
          <a:xfrm rot="19824393">
            <a:off x="5994983" y="2880675"/>
            <a:ext cx="643836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39E527AD-A4E4-25E9-437F-B3CBAC31B3BC}"/>
              </a:ext>
            </a:extLst>
          </p:cNvPr>
          <p:cNvSpPr/>
          <p:nvPr/>
        </p:nvSpPr>
        <p:spPr>
          <a:xfrm>
            <a:off x="6069586" y="1780326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E3B3A4D-30E3-8456-110A-AEEA70274A1A}"/>
              </a:ext>
            </a:extLst>
          </p:cNvPr>
          <p:cNvSpPr txBox="1"/>
          <p:nvPr/>
        </p:nvSpPr>
        <p:spPr>
          <a:xfrm>
            <a:off x="2340570" y="1757329"/>
            <a:ext cx="386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Human written summaries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AB2ED7B6-84EB-6DBD-BE50-3F65BF1C9C2D}"/>
              </a:ext>
            </a:extLst>
          </p:cNvPr>
          <p:cNvSpPr/>
          <p:nvPr/>
        </p:nvSpPr>
        <p:spPr>
          <a:xfrm>
            <a:off x="8176622" y="1780326"/>
            <a:ext cx="528197" cy="48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8BA148B-18DF-5412-2CA0-304986402D9C}"/>
              </a:ext>
            </a:extLst>
          </p:cNvPr>
          <p:cNvSpPr txBox="1"/>
          <p:nvPr/>
        </p:nvSpPr>
        <p:spPr>
          <a:xfrm>
            <a:off x="8539414" y="1801400"/>
            <a:ext cx="186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Real or not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0BCFD56-9DD2-FC26-353B-A7DC9D20E290}"/>
              </a:ext>
            </a:extLst>
          </p:cNvPr>
          <p:cNvSpPr txBox="1"/>
          <p:nvPr/>
        </p:nvSpPr>
        <p:spPr>
          <a:xfrm>
            <a:off x="8079532" y="2605511"/>
            <a:ext cx="231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0D90506C-4473-AFBD-E185-05FC346AC4E1}"/>
              </a:ext>
            </a:extLst>
          </p:cNvPr>
          <p:cNvSpPr/>
          <p:nvPr/>
        </p:nvSpPr>
        <p:spPr>
          <a:xfrm>
            <a:off x="2099439" y="2340191"/>
            <a:ext cx="3627005" cy="910099"/>
          </a:xfrm>
          <a:prstGeom prst="wedgeRoundRectCallout">
            <a:avLst>
              <a:gd name="adj1" fmla="val 4798"/>
              <a:gd name="adj2" fmla="val 1278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Let</a:t>
            </a:r>
            <a:r>
              <a:rPr lang="zh-TW" altLang="en-US" sz="2400" dirty="0"/>
              <a:t> </a:t>
            </a:r>
            <a:r>
              <a:rPr lang="en-US" altLang="zh-TW" sz="2400" dirty="0"/>
              <a:t>discriminator considers my output as real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68B41E4-2E8D-51F9-8621-215F7B9CACE9}"/>
              </a:ext>
            </a:extLst>
          </p:cNvPr>
          <p:cNvSpPr txBox="1"/>
          <p:nvPr/>
        </p:nvSpPr>
        <p:spPr>
          <a:xfrm>
            <a:off x="4988656" y="5457379"/>
            <a:ext cx="17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Summary?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563902A-5AD3-DE4A-C73C-8B1AA5FE7410}"/>
              </a:ext>
            </a:extLst>
          </p:cNvPr>
          <p:cNvSpPr txBox="1"/>
          <p:nvPr/>
        </p:nvSpPr>
        <p:spPr>
          <a:xfrm>
            <a:off x="5090450" y="4173537"/>
            <a:ext cx="1375052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Readable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6BBA94A-50A3-3256-A3A3-A8B0818302B4}"/>
              </a:ext>
            </a:extLst>
          </p:cNvPr>
          <p:cNvSpPr txBox="1"/>
          <p:nvPr/>
        </p:nvSpPr>
        <p:spPr>
          <a:xfrm>
            <a:off x="4873265" y="3389464"/>
            <a:ext cx="180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</a:t>
            </a:r>
          </a:p>
          <a:p>
            <a:pPr algn="ctr"/>
            <a:r>
              <a:rPr lang="en-US" altLang="zh-TW" sz="2400" dirty="0"/>
              <a:t>sequence</a:t>
            </a:r>
            <a:endParaRPr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F08D80-06B2-CC82-DC5B-03BE9FE1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567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4E84E-93B4-5F12-ABB1-5EDF5DA9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03621"/>
            <a:ext cx="10058400" cy="1450757"/>
          </a:xfrm>
        </p:spPr>
        <p:txBody>
          <a:bodyPr/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Applications</a:t>
            </a:r>
            <a:b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6BFD04-CC96-FBDE-B0AE-63708A5B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29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D79D59-A2B3-A200-1158-2061CE06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059349-9702-F9B4-41F5-545BD160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 of Auto-encoder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Disentanglement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Latant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Representation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Applications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8E00B3-3BBE-ED16-22F8-946165E98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164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7644F-A3F9-0005-CCF9-9FBD93AC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82C7F2-F930-9ADA-71D9-82136755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81" y="2348445"/>
            <a:ext cx="1181100" cy="1162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F277AF4-AFD5-924F-8832-9AAC5CF48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2862" y="2358371"/>
            <a:ext cx="1181100" cy="1162050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8640768-13AA-6ADE-606E-CFF4F11A91DC}"/>
              </a:ext>
            </a:extLst>
          </p:cNvPr>
          <p:cNvCxnSpPr/>
          <p:nvPr/>
        </p:nvCxnSpPr>
        <p:spPr>
          <a:xfrm rot="5400000">
            <a:off x="9046256" y="2173538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52952D6-F1E5-18C5-080C-81AEF53DC7D4}"/>
              </a:ext>
            </a:extLst>
          </p:cNvPr>
          <p:cNvSpPr/>
          <p:nvPr/>
        </p:nvSpPr>
        <p:spPr>
          <a:xfrm rot="5400000">
            <a:off x="5525458" y="268179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右箭號 9">
            <a:extLst>
              <a:ext uri="{FF2B5EF4-FFF2-40B4-BE49-F238E27FC236}">
                <a16:creationId xmlns:a16="http://schemas.microsoft.com/office/drawing/2014/main" id="{DD7459B5-F47B-B782-F9B6-F01D3D9E96E1}"/>
              </a:ext>
            </a:extLst>
          </p:cNvPr>
          <p:cNvSpPr/>
          <p:nvPr/>
        </p:nvSpPr>
        <p:spPr>
          <a:xfrm>
            <a:off x="3635449" y="262685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E05F9DA-C536-4E25-F3C4-218E573A79D9}"/>
              </a:ext>
            </a:extLst>
          </p:cNvPr>
          <p:cNvCxnSpPr/>
          <p:nvPr/>
        </p:nvCxnSpPr>
        <p:spPr>
          <a:xfrm flipH="1">
            <a:off x="2956198" y="1901514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8F6AE0E-74B6-BA28-25E9-FFDEC727406C}"/>
              </a:ext>
            </a:extLst>
          </p:cNvPr>
          <p:cNvCxnSpPr/>
          <p:nvPr/>
        </p:nvCxnSpPr>
        <p:spPr>
          <a:xfrm rot="5400000">
            <a:off x="2711590" y="2130908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0FB37CE-D45C-A296-8CAA-3209A578FD3F}"/>
              </a:ext>
            </a:extLst>
          </p:cNvPr>
          <p:cNvSpPr/>
          <p:nvPr/>
        </p:nvSpPr>
        <p:spPr>
          <a:xfrm>
            <a:off x="4022542" y="2428332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285051-6EA0-9836-2B60-BCFB9AD91660}"/>
              </a:ext>
            </a:extLst>
          </p:cNvPr>
          <p:cNvSpPr/>
          <p:nvPr/>
        </p:nvSpPr>
        <p:spPr>
          <a:xfrm>
            <a:off x="6871246" y="2463701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右箭號 9">
            <a:extLst>
              <a:ext uri="{FF2B5EF4-FFF2-40B4-BE49-F238E27FC236}">
                <a16:creationId xmlns:a16="http://schemas.microsoft.com/office/drawing/2014/main" id="{C382CBEC-DB1B-40FA-FCB6-5F105B3C96F4}"/>
              </a:ext>
            </a:extLst>
          </p:cNvPr>
          <p:cNvSpPr/>
          <p:nvPr/>
        </p:nvSpPr>
        <p:spPr>
          <a:xfrm>
            <a:off x="5451740" y="262685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向右箭號 9">
            <a:extLst>
              <a:ext uri="{FF2B5EF4-FFF2-40B4-BE49-F238E27FC236}">
                <a16:creationId xmlns:a16="http://schemas.microsoft.com/office/drawing/2014/main" id="{4F817037-B62B-FBB0-CE92-6C85EFA539F4}"/>
              </a:ext>
            </a:extLst>
          </p:cNvPr>
          <p:cNvSpPr/>
          <p:nvPr/>
        </p:nvSpPr>
        <p:spPr>
          <a:xfrm>
            <a:off x="6454404" y="264387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向右箭號 9">
            <a:extLst>
              <a:ext uri="{FF2B5EF4-FFF2-40B4-BE49-F238E27FC236}">
                <a16:creationId xmlns:a16="http://schemas.microsoft.com/office/drawing/2014/main" id="{BECC3CCE-3056-D923-204C-863F56B07E6B}"/>
              </a:ext>
            </a:extLst>
          </p:cNvPr>
          <p:cNvSpPr/>
          <p:nvPr/>
        </p:nvSpPr>
        <p:spPr>
          <a:xfrm>
            <a:off x="8307482" y="264387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4F50779-8E26-6383-F79D-129CCE948E2F}"/>
              </a:ext>
            </a:extLst>
          </p:cNvPr>
          <p:cNvSpPr txBox="1"/>
          <p:nvPr/>
        </p:nvSpPr>
        <p:spPr>
          <a:xfrm rot="5400000">
            <a:off x="5604191" y="2684966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EA6004-5962-0E5D-7318-2DB881F9D819}"/>
              </a:ext>
            </a:extLst>
          </p:cNvPr>
          <p:cNvSpPr txBox="1"/>
          <p:nvPr/>
        </p:nvSpPr>
        <p:spPr>
          <a:xfrm>
            <a:off x="5168195" y="3558193"/>
            <a:ext cx="1975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Low-dim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8CF7DE3-929A-4BEC-581D-477BE080A0DB}"/>
              </a:ext>
            </a:extLst>
          </p:cNvPr>
          <p:cNvSpPr txBox="1"/>
          <p:nvPr/>
        </p:nvSpPr>
        <p:spPr>
          <a:xfrm>
            <a:off x="3533281" y="4392619"/>
            <a:ext cx="2422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Compression </a:t>
            </a:r>
            <a:endParaRPr lang="zh-TW" altLang="en-US" sz="2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7E68CA-4543-1246-2028-5732540010E2}"/>
              </a:ext>
            </a:extLst>
          </p:cNvPr>
          <p:cNvSpPr txBox="1"/>
          <p:nvPr/>
        </p:nvSpPr>
        <p:spPr>
          <a:xfrm>
            <a:off x="6325980" y="4373353"/>
            <a:ext cx="2422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Decompression </a:t>
            </a:r>
            <a:endParaRPr lang="zh-TW" altLang="en-US" sz="2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8B4430A-6A92-3B97-8CC3-73BCDD744823}"/>
              </a:ext>
            </a:extLst>
          </p:cNvPr>
          <p:cNvSpPr txBox="1"/>
          <p:nvPr/>
        </p:nvSpPr>
        <p:spPr>
          <a:xfrm>
            <a:off x="8089788" y="5640489"/>
            <a:ext cx="2422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Lossy</a:t>
            </a:r>
            <a:endParaRPr lang="zh-TW" altLang="en-US" sz="280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AF12DD62-E1BD-8848-861E-8F9895C1EDE4}"/>
              </a:ext>
            </a:extLst>
          </p:cNvPr>
          <p:cNvCxnSpPr/>
          <p:nvPr/>
        </p:nvCxnSpPr>
        <p:spPr>
          <a:xfrm>
            <a:off x="4729282" y="3445036"/>
            <a:ext cx="0" cy="98936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74BE391-5AFA-E220-C584-0A8414664CE7}"/>
              </a:ext>
            </a:extLst>
          </p:cNvPr>
          <p:cNvCxnSpPr/>
          <p:nvPr/>
        </p:nvCxnSpPr>
        <p:spPr>
          <a:xfrm>
            <a:off x="7548682" y="3453345"/>
            <a:ext cx="0" cy="98936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2C7A899-F467-0871-2DD2-34122F9C2FE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9299599" y="3558193"/>
            <a:ext cx="1451" cy="2082296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57F299-EF4C-1B42-C0F3-04200A8D3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979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24F50-87AA-6B0E-15A8-9F20C82B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06FB6C-361A-AFFB-BC68-7362A83DB690}"/>
              </a:ext>
            </a:extLst>
          </p:cNvPr>
          <p:cNvSpPr/>
          <p:nvPr/>
        </p:nvSpPr>
        <p:spPr>
          <a:xfrm>
            <a:off x="5069890" y="2634297"/>
            <a:ext cx="1849120" cy="1069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Anomaly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Detector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CA395A-3890-8E49-85C1-2BC6AB4B2F6A}"/>
              </a:ext>
            </a:extLst>
          </p:cNvPr>
          <p:cNvSpPr/>
          <p:nvPr/>
        </p:nvSpPr>
        <p:spPr>
          <a:xfrm>
            <a:off x="5069890" y="4051617"/>
            <a:ext cx="1849120" cy="1069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Anomaly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Detector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284A0F0-FC74-5FF5-624A-4EEEFCEF202E}"/>
              </a:ext>
            </a:extLst>
          </p:cNvPr>
          <p:cNvCxnSpPr/>
          <p:nvPr/>
        </p:nvCxnSpPr>
        <p:spPr>
          <a:xfrm>
            <a:off x="4429810" y="3134361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88DFCFB-ADE7-9FC0-4813-D0FBC4FDDD57}"/>
              </a:ext>
            </a:extLst>
          </p:cNvPr>
          <p:cNvCxnSpPr/>
          <p:nvPr/>
        </p:nvCxnSpPr>
        <p:spPr>
          <a:xfrm>
            <a:off x="4450130" y="4551998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9EB5FB4-9E1A-061F-50DE-727AF5E2E55E}"/>
              </a:ext>
            </a:extLst>
          </p:cNvPr>
          <p:cNvCxnSpPr/>
          <p:nvPr/>
        </p:nvCxnSpPr>
        <p:spPr>
          <a:xfrm>
            <a:off x="6990130" y="3134361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CF2BFAF-4094-05C2-5945-7CB0AD2A0021}"/>
              </a:ext>
            </a:extLst>
          </p:cNvPr>
          <p:cNvCxnSpPr/>
          <p:nvPr/>
        </p:nvCxnSpPr>
        <p:spPr>
          <a:xfrm>
            <a:off x="6990130" y="4623118"/>
            <a:ext cx="568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CCA4DCE-42BA-BE3D-B359-F97EA740F72A}"/>
              </a:ext>
            </a:extLst>
          </p:cNvPr>
          <p:cNvSpPr txBox="1"/>
          <p:nvPr/>
        </p:nvSpPr>
        <p:spPr>
          <a:xfrm>
            <a:off x="7608619" y="2863126"/>
            <a:ext cx="257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normal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84F1BC3-5DE0-CD99-2009-331ECDF50AD2}"/>
              </a:ext>
            </a:extLst>
          </p:cNvPr>
          <p:cNvSpPr txBox="1"/>
          <p:nvPr/>
        </p:nvSpPr>
        <p:spPr>
          <a:xfrm>
            <a:off x="7608619" y="4361394"/>
            <a:ext cx="160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anomaly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FEE0A10-0220-7662-0029-22AEF62AF923}"/>
                  </a:ext>
                </a:extLst>
              </p:cNvPr>
              <p:cNvSpPr txBox="1"/>
              <p:nvPr/>
            </p:nvSpPr>
            <p:spPr>
              <a:xfrm>
                <a:off x="2402721" y="2718862"/>
                <a:ext cx="18491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similar to training data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FEE0A10-0220-7662-0029-22AEF62AF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721" y="2718862"/>
                <a:ext cx="1849120" cy="830997"/>
              </a:xfrm>
              <a:prstGeom prst="rect">
                <a:avLst/>
              </a:prstGeom>
              <a:blipFill>
                <a:blip r:embed="rId2"/>
                <a:stretch>
                  <a:fillRect l="-2310" t="-5882" r="-2640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CCBD69D-6AC3-0500-C4EA-C9654B3C1C81}"/>
                  </a:ext>
                </a:extLst>
              </p:cNvPr>
              <p:cNvSpPr txBox="1"/>
              <p:nvPr/>
            </p:nvSpPr>
            <p:spPr>
              <a:xfrm>
                <a:off x="2153970" y="4136499"/>
                <a:ext cx="2243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different from training data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CCBD69D-6AC3-0500-C4EA-C9654B3C1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70" y="4136499"/>
                <a:ext cx="2243186" cy="830997"/>
              </a:xfrm>
              <a:prstGeom prst="rect">
                <a:avLst/>
              </a:prstGeom>
              <a:blipFill>
                <a:blip r:embed="rId3"/>
                <a:stretch>
                  <a:fillRect t="-5882" r="-570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79D4AF9B-0E99-013D-FCE2-7FBF1DEE0189}"/>
              </a:ext>
            </a:extLst>
          </p:cNvPr>
          <p:cNvSpPr/>
          <p:nvPr/>
        </p:nvSpPr>
        <p:spPr>
          <a:xfrm>
            <a:off x="7616124" y="3631305"/>
            <a:ext cx="2499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dium-content-serif-font"/>
                <a:ea typeface="新細明體" panose="02020500000000000000" pitchFamily="18" charset="-120"/>
                <a:cs typeface="+mn-cs"/>
              </a:rPr>
              <a:t>outlier, novelty, exceptions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D6B03BF-5E9B-A5C9-C612-A78C2750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99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33349-59E9-A81C-C94F-0152F96C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 </a:t>
            </a:r>
            <a:endParaRPr lang="zh-TW" altLang="en-US" dirty="0"/>
          </a:p>
        </p:txBody>
      </p:sp>
      <p:pic>
        <p:nvPicPr>
          <p:cNvPr id="4" name="Picture 8" descr="ãé·é±ãçåçæå°çµæ">
            <a:extLst>
              <a:ext uri="{FF2B5EF4-FFF2-40B4-BE49-F238E27FC236}">
                <a16:creationId xmlns:a16="http://schemas.microsoft.com/office/drawing/2014/main" id="{8B5D6C06-69EE-43E6-EFDA-99AA253E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629" y="1953525"/>
            <a:ext cx="1770993" cy="88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4242695-CC36-1960-7011-B2E3E476A3C0}"/>
              </a:ext>
            </a:extLst>
          </p:cNvPr>
          <p:cNvSpPr/>
          <p:nvPr/>
        </p:nvSpPr>
        <p:spPr>
          <a:xfrm>
            <a:off x="1674579" y="1737360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Data: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620DCB-BCB7-92D0-C00F-E4FB8770C258}"/>
              </a:ext>
            </a:extLst>
          </p:cNvPr>
          <p:cNvSpPr/>
          <p:nvPr/>
        </p:nvSpPr>
        <p:spPr>
          <a:xfrm>
            <a:off x="1674578" y="3192754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Data: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21BAB1-45A9-C3A7-2FAD-CBCD3C27ABC0}"/>
              </a:ext>
            </a:extLst>
          </p:cNvPr>
          <p:cNvSpPr/>
          <p:nvPr/>
        </p:nvSpPr>
        <p:spPr>
          <a:xfrm>
            <a:off x="1681072" y="4853837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Data: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Picture 2" descr="ãé·é±ãçåçæå°çµæ">
            <a:extLst>
              <a:ext uri="{FF2B5EF4-FFF2-40B4-BE49-F238E27FC236}">
                <a16:creationId xmlns:a16="http://schemas.microsoft.com/office/drawing/2014/main" id="{6EACC916-7867-E211-CE89-7EC07989B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85" y="2035910"/>
            <a:ext cx="1074771" cy="83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ãé·é±ãçåçæå°çµæ">
            <a:extLst>
              <a:ext uri="{FF2B5EF4-FFF2-40B4-BE49-F238E27FC236}">
                <a16:creationId xmlns:a16="http://schemas.microsoft.com/office/drawing/2014/main" id="{19434FEF-8D19-73FE-C6D5-BEE34366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26" y="2152597"/>
            <a:ext cx="946769" cy="74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ç¸éåç">
            <a:extLst>
              <a:ext uri="{FF2B5EF4-FFF2-40B4-BE49-F238E27FC236}">
                <a16:creationId xmlns:a16="http://schemas.microsoft.com/office/drawing/2014/main" id="{34591347-40AD-C92F-DCC5-7C724275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43" y="2043736"/>
            <a:ext cx="1553203" cy="81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8AD7AA-3E93-966F-D0EE-5831E1773031}"/>
              </a:ext>
            </a:extLst>
          </p:cNvPr>
          <p:cNvSpPr txBox="1"/>
          <p:nvPr/>
        </p:nvSpPr>
        <p:spPr>
          <a:xfrm>
            <a:off x="8893819" y="2295028"/>
            <a:ext cx="160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anomaly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Picture 2" descr="ãé·é±ãçåçæå°çµæ">
            <a:extLst>
              <a:ext uri="{FF2B5EF4-FFF2-40B4-BE49-F238E27FC236}">
                <a16:creationId xmlns:a16="http://schemas.microsoft.com/office/drawing/2014/main" id="{10C4F0D9-99C8-E32F-777D-951963BF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748" y="3705874"/>
            <a:ext cx="955941" cy="74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ãé·é±ãçåçæå°çµæ">
            <a:extLst>
              <a:ext uri="{FF2B5EF4-FFF2-40B4-BE49-F238E27FC236}">
                <a16:creationId xmlns:a16="http://schemas.microsoft.com/office/drawing/2014/main" id="{0ECB662D-FE14-D08F-DA2C-21C558B2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333" y="3587073"/>
            <a:ext cx="1159422" cy="91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ãç®å¡ä¸ãçåçæå°çµæ">
            <a:extLst>
              <a:ext uri="{FF2B5EF4-FFF2-40B4-BE49-F238E27FC236}">
                <a16:creationId xmlns:a16="http://schemas.microsoft.com/office/drawing/2014/main" id="{CDEAF2A2-CDA2-CBE3-43F3-3DF04FB13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82" y="3522487"/>
            <a:ext cx="1603998" cy="103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ç¸éåç">
            <a:extLst>
              <a:ext uri="{FF2B5EF4-FFF2-40B4-BE49-F238E27FC236}">
                <a16:creationId xmlns:a16="http://schemas.microsoft.com/office/drawing/2014/main" id="{9F7BA757-609B-6005-DB98-E1DB1B62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05" y="3526033"/>
            <a:ext cx="1277197" cy="9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ç¸éåç">
            <a:extLst>
              <a:ext uri="{FF2B5EF4-FFF2-40B4-BE49-F238E27FC236}">
                <a16:creationId xmlns:a16="http://schemas.microsoft.com/office/drawing/2014/main" id="{3C9BDD01-8CF5-C173-635F-7936043C4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77" y="5350826"/>
            <a:ext cx="1330534" cy="9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653372E-0ED9-DA0A-8FB7-7DE2A6CF4B7E}"/>
              </a:ext>
            </a:extLst>
          </p:cNvPr>
          <p:cNvSpPr txBox="1"/>
          <p:nvPr/>
        </p:nvSpPr>
        <p:spPr>
          <a:xfrm>
            <a:off x="8893819" y="3808358"/>
            <a:ext cx="160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anomaly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Picture 4" descr="ãé·é±ãçåçæå°çµæ">
            <a:extLst>
              <a:ext uri="{FF2B5EF4-FFF2-40B4-BE49-F238E27FC236}">
                <a16:creationId xmlns:a16="http://schemas.microsoft.com/office/drawing/2014/main" id="{820B8F3D-5C19-63F9-9C34-423E220B8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613" y="5513195"/>
            <a:ext cx="946769" cy="74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ãé·é±ãçåçæå°çµæ">
            <a:extLst>
              <a:ext uri="{FF2B5EF4-FFF2-40B4-BE49-F238E27FC236}">
                <a16:creationId xmlns:a16="http://schemas.microsoft.com/office/drawing/2014/main" id="{99726AC4-9709-1BAC-35C5-EFE3EE364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954" y="5485980"/>
            <a:ext cx="955941" cy="74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89512F8-2701-7013-41DE-DB04FA615C2E}"/>
              </a:ext>
            </a:extLst>
          </p:cNvPr>
          <p:cNvSpPr txBox="1"/>
          <p:nvPr/>
        </p:nvSpPr>
        <p:spPr>
          <a:xfrm>
            <a:off x="8893819" y="5513195"/>
            <a:ext cx="160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anomaly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1" name="Picture 14" descr="ãæ°´ç®­é¾ãçåçæå°çµæ">
            <a:extLst>
              <a:ext uri="{FF2B5EF4-FFF2-40B4-BE49-F238E27FC236}">
                <a16:creationId xmlns:a16="http://schemas.microsoft.com/office/drawing/2014/main" id="{9F6591B7-ED55-141F-8264-1105E8A97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72" y="5070576"/>
            <a:ext cx="1330534" cy="133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D95EA2-C9C3-EDD9-B9F5-1075CE34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171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D1C3B-5656-A111-E762-BC0C41F2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Approach: Auto-encoder</a:t>
            </a:r>
            <a:endParaRPr lang="zh-TW" altLang="en-US" dirty="0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181EC446-6509-69E9-0957-A60B3E4840AE}"/>
              </a:ext>
            </a:extLst>
          </p:cNvPr>
          <p:cNvSpPr/>
          <p:nvPr/>
        </p:nvSpPr>
        <p:spPr>
          <a:xfrm>
            <a:off x="3882682" y="2251364"/>
            <a:ext cx="1593273" cy="117763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3C7F73A3-054E-7D37-15AF-C5AD1EF6B2EC}"/>
              </a:ext>
            </a:extLst>
          </p:cNvPr>
          <p:cNvSpPr/>
          <p:nvPr/>
        </p:nvSpPr>
        <p:spPr>
          <a:xfrm>
            <a:off x="6970080" y="2251364"/>
            <a:ext cx="1593273" cy="11776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76D22C-2000-AAF3-0A71-DBD9BC86177D}"/>
              </a:ext>
            </a:extLst>
          </p:cNvPr>
          <p:cNvSpPr/>
          <p:nvPr/>
        </p:nvSpPr>
        <p:spPr>
          <a:xfrm>
            <a:off x="6075597" y="2313709"/>
            <a:ext cx="290946" cy="105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98BDD705-4C82-E117-A212-BD5ECE699A1F}"/>
              </a:ext>
            </a:extLst>
          </p:cNvPr>
          <p:cNvCxnSpPr/>
          <p:nvPr/>
        </p:nvCxnSpPr>
        <p:spPr>
          <a:xfrm>
            <a:off x="5475955" y="2895600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B7D05BF-41FE-0FF0-5EB4-893BE116EC14}"/>
              </a:ext>
            </a:extLst>
          </p:cNvPr>
          <p:cNvCxnSpPr/>
          <p:nvPr/>
        </p:nvCxnSpPr>
        <p:spPr>
          <a:xfrm>
            <a:off x="6370438" y="2909455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0F18FFEA-29BB-AE52-0338-64EE88F918A0}"/>
              </a:ext>
            </a:extLst>
          </p:cNvPr>
          <p:cNvCxnSpPr/>
          <p:nvPr/>
        </p:nvCxnSpPr>
        <p:spPr>
          <a:xfrm>
            <a:off x="3247966" y="2874819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62FDA5E-D987-B6DB-B624-FFB399A453C9}"/>
              </a:ext>
            </a:extLst>
          </p:cNvPr>
          <p:cNvCxnSpPr/>
          <p:nvPr/>
        </p:nvCxnSpPr>
        <p:spPr>
          <a:xfrm>
            <a:off x="8563353" y="2895600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8A96030-1FCB-8E61-8C44-D2D51036DD70}"/>
              </a:ext>
            </a:extLst>
          </p:cNvPr>
          <p:cNvCxnSpPr/>
          <p:nvPr/>
        </p:nvCxnSpPr>
        <p:spPr>
          <a:xfrm rot="5400000">
            <a:off x="9526729" y="2071441"/>
            <a:ext cx="5095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660607B4-B3A1-F5B8-7A54-0DF015B965A0}"/>
              </a:ext>
            </a:extLst>
          </p:cNvPr>
          <p:cNvCxnSpPr>
            <a:cxnSpLocks/>
          </p:cNvCxnSpPr>
          <p:nvPr/>
        </p:nvCxnSpPr>
        <p:spPr>
          <a:xfrm flipH="1">
            <a:off x="2638304" y="1803312"/>
            <a:ext cx="71432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44B7FC0F-1DD8-8C9A-40B5-E2B1170B68AC}"/>
              </a:ext>
            </a:extLst>
          </p:cNvPr>
          <p:cNvCxnSpPr/>
          <p:nvPr/>
        </p:nvCxnSpPr>
        <p:spPr>
          <a:xfrm rot="5400000">
            <a:off x="2393695" y="2032706"/>
            <a:ext cx="5095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9">
            <a:extLst>
              <a:ext uri="{FF2B5EF4-FFF2-40B4-BE49-F238E27FC236}">
                <a16:creationId xmlns:a16="http://schemas.microsoft.com/office/drawing/2014/main" id="{A9B94D26-B12C-F184-9DFA-A73E6730F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43" y="1769877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FF0000"/>
                </a:solidFill>
              </a:rPr>
              <a:t>As close as possible</a:t>
            </a:r>
            <a:endParaRPr kumimoji="0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7093CF6C-0B92-C56A-618C-07500DDDDD76}"/>
              </a:ext>
            </a:extLst>
          </p:cNvPr>
          <p:cNvSpPr/>
          <p:nvPr/>
        </p:nvSpPr>
        <p:spPr>
          <a:xfrm>
            <a:off x="3833552" y="4760416"/>
            <a:ext cx="1593273" cy="117763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331E54F0-83F0-C888-0B6E-64EEE58BD839}"/>
              </a:ext>
            </a:extLst>
          </p:cNvPr>
          <p:cNvSpPr/>
          <p:nvPr/>
        </p:nvSpPr>
        <p:spPr>
          <a:xfrm>
            <a:off x="6920950" y="4760416"/>
            <a:ext cx="1593273" cy="11776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7DF4085-8833-E43C-7CF3-00315BD535A3}"/>
              </a:ext>
            </a:extLst>
          </p:cNvPr>
          <p:cNvSpPr/>
          <p:nvPr/>
        </p:nvSpPr>
        <p:spPr>
          <a:xfrm>
            <a:off x="6026467" y="4822761"/>
            <a:ext cx="290946" cy="105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46E0A63-6895-E18A-CF6A-AEB194BEC106}"/>
              </a:ext>
            </a:extLst>
          </p:cNvPr>
          <p:cNvCxnSpPr/>
          <p:nvPr/>
        </p:nvCxnSpPr>
        <p:spPr>
          <a:xfrm>
            <a:off x="5426825" y="5404652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0967D2FC-4A2C-5B9A-086B-DBA51C6CA771}"/>
              </a:ext>
            </a:extLst>
          </p:cNvPr>
          <p:cNvCxnSpPr/>
          <p:nvPr/>
        </p:nvCxnSpPr>
        <p:spPr>
          <a:xfrm>
            <a:off x="6321308" y="5418507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82715F1-7D74-B2C5-CE61-3092D76A2BB0}"/>
              </a:ext>
            </a:extLst>
          </p:cNvPr>
          <p:cNvCxnSpPr/>
          <p:nvPr/>
        </p:nvCxnSpPr>
        <p:spPr>
          <a:xfrm>
            <a:off x="3198836" y="5383871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59922583-0980-9322-6292-C1E55E767281}"/>
              </a:ext>
            </a:extLst>
          </p:cNvPr>
          <p:cNvCxnSpPr/>
          <p:nvPr/>
        </p:nvCxnSpPr>
        <p:spPr>
          <a:xfrm>
            <a:off x="8514223" y="5404652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0CC7953-9A92-1E6A-34FE-C1AF298ADC5C}"/>
              </a:ext>
            </a:extLst>
          </p:cNvPr>
          <p:cNvSpPr txBox="1"/>
          <p:nvPr/>
        </p:nvSpPr>
        <p:spPr>
          <a:xfrm>
            <a:off x="1940213" y="5968399"/>
            <a:ext cx="155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</a:t>
            </a:r>
            <a:endParaRPr lang="zh-TW" altLang="en-US" sz="24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17C0184-9E71-F5D1-BF36-415B7516E363}"/>
              </a:ext>
            </a:extLst>
          </p:cNvPr>
          <p:cNvSpPr txBox="1"/>
          <p:nvPr/>
        </p:nvSpPr>
        <p:spPr>
          <a:xfrm>
            <a:off x="1639812" y="3366655"/>
            <a:ext cx="193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E051814D-66CD-7A29-3ED7-2D72329C41DF}"/>
              </a:ext>
            </a:extLst>
          </p:cNvPr>
          <p:cNvSpPr txBox="1"/>
          <p:nvPr/>
        </p:nvSpPr>
        <p:spPr>
          <a:xfrm>
            <a:off x="8798949" y="3367973"/>
            <a:ext cx="193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195BE35-4E18-746F-0035-484F50078A34}"/>
              </a:ext>
            </a:extLst>
          </p:cNvPr>
          <p:cNvSpPr txBox="1"/>
          <p:nvPr/>
        </p:nvSpPr>
        <p:spPr>
          <a:xfrm>
            <a:off x="8627819" y="4022760"/>
            <a:ext cx="1932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be reconstructed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4BF1413-1723-7D74-ADDD-E4AC32564053}"/>
              </a:ext>
            </a:extLst>
          </p:cNvPr>
          <p:cNvSpPr txBox="1"/>
          <p:nvPr/>
        </p:nvSpPr>
        <p:spPr>
          <a:xfrm>
            <a:off x="1790445" y="3872487"/>
            <a:ext cx="1708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i="1" u="sng" dirty="0"/>
              <a:t>Testing</a:t>
            </a:r>
            <a:endParaRPr lang="zh-TW" altLang="en-US" sz="2800" i="1" u="sng" dirty="0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D10D84B5-23B4-A417-A73F-555B6E4F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16" y="2377170"/>
            <a:ext cx="1102184" cy="926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C7010240-89FE-D124-57D9-B4CDEBB6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431" y="2362921"/>
            <a:ext cx="1102184" cy="926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ABF692E6-61EC-C612-2CE4-12CA1B58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79" y="4760424"/>
            <a:ext cx="1177628" cy="1177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9E2705C3-681A-6DF6-F400-EA3F2AAF0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987" y="4802848"/>
            <a:ext cx="1177628" cy="1177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A50AE1-B977-A0C6-B7FD-1281DF6F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983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7F3B7-B4C8-5858-8770-C36E4AC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Approach: Auto-encoder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CF26389-ECCE-F296-C4D7-B1B096D889A6}"/>
              </a:ext>
            </a:extLst>
          </p:cNvPr>
          <p:cNvSpPr/>
          <p:nvPr/>
        </p:nvSpPr>
        <p:spPr>
          <a:xfrm>
            <a:off x="3891308" y="2363578"/>
            <a:ext cx="1593273" cy="117763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D150197-F633-9839-25D6-22B98805A444}"/>
              </a:ext>
            </a:extLst>
          </p:cNvPr>
          <p:cNvSpPr/>
          <p:nvPr/>
        </p:nvSpPr>
        <p:spPr>
          <a:xfrm>
            <a:off x="6978706" y="2363578"/>
            <a:ext cx="1593273" cy="11776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F9849B-5B55-96CF-AF53-3C7C6CC92D5B}"/>
              </a:ext>
            </a:extLst>
          </p:cNvPr>
          <p:cNvSpPr/>
          <p:nvPr/>
        </p:nvSpPr>
        <p:spPr>
          <a:xfrm>
            <a:off x="6084223" y="2425923"/>
            <a:ext cx="290946" cy="105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A5C05C9-B412-9623-F16F-A22DE7417DDB}"/>
              </a:ext>
            </a:extLst>
          </p:cNvPr>
          <p:cNvCxnSpPr/>
          <p:nvPr/>
        </p:nvCxnSpPr>
        <p:spPr>
          <a:xfrm>
            <a:off x="5484581" y="3007814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87A3D6A-6B3B-1FB0-3F3B-C6415E711A6B}"/>
              </a:ext>
            </a:extLst>
          </p:cNvPr>
          <p:cNvCxnSpPr/>
          <p:nvPr/>
        </p:nvCxnSpPr>
        <p:spPr>
          <a:xfrm>
            <a:off x="6379064" y="3021669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D3A465D-B911-B008-CB90-887C1236176B}"/>
              </a:ext>
            </a:extLst>
          </p:cNvPr>
          <p:cNvCxnSpPr/>
          <p:nvPr/>
        </p:nvCxnSpPr>
        <p:spPr>
          <a:xfrm>
            <a:off x="3256592" y="2987033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CBFCAAE-FC58-AA11-CF17-724DA13B3DCB}"/>
              </a:ext>
            </a:extLst>
          </p:cNvPr>
          <p:cNvCxnSpPr/>
          <p:nvPr/>
        </p:nvCxnSpPr>
        <p:spPr>
          <a:xfrm>
            <a:off x="8571979" y="3007814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CBC6BAF-C79E-9771-BFDF-836793A89BDE}"/>
              </a:ext>
            </a:extLst>
          </p:cNvPr>
          <p:cNvCxnSpPr/>
          <p:nvPr/>
        </p:nvCxnSpPr>
        <p:spPr>
          <a:xfrm rot="5400000">
            <a:off x="9535355" y="2183655"/>
            <a:ext cx="5095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7FC1EF0-D376-62C3-5EA9-B28CE83FA32B}"/>
              </a:ext>
            </a:extLst>
          </p:cNvPr>
          <p:cNvCxnSpPr>
            <a:cxnSpLocks/>
          </p:cNvCxnSpPr>
          <p:nvPr/>
        </p:nvCxnSpPr>
        <p:spPr>
          <a:xfrm flipH="1">
            <a:off x="2646930" y="1915526"/>
            <a:ext cx="71432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29FD8E6-2830-E630-DFD0-094780DC1EFE}"/>
              </a:ext>
            </a:extLst>
          </p:cNvPr>
          <p:cNvCxnSpPr/>
          <p:nvPr/>
        </p:nvCxnSpPr>
        <p:spPr>
          <a:xfrm rot="5400000">
            <a:off x="2402321" y="2144920"/>
            <a:ext cx="5095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49">
            <a:extLst>
              <a:ext uri="{FF2B5EF4-FFF2-40B4-BE49-F238E27FC236}">
                <a16:creationId xmlns:a16="http://schemas.microsoft.com/office/drawing/2014/main" id="{2D3BE086-2303-7138-1327-689156C89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5269" y="1882091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FF0000"/>
                </a:solidFill>
              </a:rPr>
              <a:t>As close as possible</a:t>
            </a:r>
            <a:endParaRPr kumimoji="0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BAF60F6-ADB4-E5C4-4F65-A4B28D6191A4}"/>
              </a:ext>
            </a:extLst>
          </p:cNvPr>
          <p:cNvSpPr txBox="1"/>
          <p:nvPr/>
        </p:nvSpPr>
        <p:spPr>
          <a:xfrm>
            <a:off x="1648438" y="3478869"/>
            <a:ext cx="193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6B7842D-2721-10E6-F9AE-EFC75270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42" y="2489384"/>
            <a:ext cx="1102184" cy="926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6D47F00-AB69-DF0E-83E6-85EF45A2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057" y="2475135"/>
            <a:ext cx="1102184" cy="926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ED8E0C5-CEB0-D431-1658-BC3D36F05DC7}"/>
              </a:ext>
            </a:extLst>
          </p:cNvPr>
          <p:cNvSpPr/>
          <p:nvPr/>
        </p:nvSpPr>
        <p:spPr>
          <a:xfrm>
            <a:off x="3758673" y="4846099"/>
            <a:ext cx="1593273" cy="117763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7CA42F0-18B9-BACD-83CB-FC49F37E29A5}"/>
              </a:ext>
            </a:extLst>
          </p:cNvPr>
          <p:cNvSpPr/>
          <p:nvPr/>
        </p:nvSpPr>
        <p:spPr>
          <a:xfrm>
            <a:off x="6846071" y="4846099"/>
            <a:ext cx="1593273" cy="11776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D4D614-18E7-7171-EC53-2CCF6CBBE45F}"/>
              </a:ext>
            </a:extLst>
          </p:cNvPr>
          <p:cNvSpPr/>
          <p:nvPr/>
        </p:nvSpPr>
        <p:spPr>
          <a:xfrm>
            <a:off x="5951588" y="4908444"/>
            <a:ext cx="290946" cy="105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562E5B8-419D-1FF9-8DCF-0A910CF45BC1}"/>
              </a:ext>
            </a:extLst>
          </p:cNvPr>
          <p:cNvCxnSpPr/>
          <p:nvPr/>
        </p:nvCxnSpPr>
        <p:spPr>
          <a:xfrm>
            <a:off x="5351946" y="5490335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2632D96-E61E-4199-2DF2-559EA5334CF9}"/>
              </a:ext>
            </a:extLst>
          </p:cNvPr>
          <p:cNvCxnSpPr/>
          <p:nvPr/>
        </p:nvCxnSpPr>
        <p:spPr>
          <a:xfrm>
            <a:off x="6246429" y="5504190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7980510-D337-DBEC-FFD4-AF0D810284DC}"/>
              </a:ext>
            </a:extLst>
          </p:cNvPr>
          <p:cNvCxnSpPr/>
          <p:nvPr/>
        </p:nvCxnSpPr>
        <p:spPr>
          <a:xfrm>
            <a:off x="3123957" y="5469554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57686AC-E887-5E53-58B7-2E7F20586871}"/>
              </a:ext>
            </a:extLst>
          </p:cNvPr>
          <p:cNvCxnSpPr/>
          <p:nvPr/>
        </p:nvCxnSpPr>
        <p:spPr>
          <a:xfrm>
            <a:off x="8439344" y="5490335"/>
            <a:ext cx="599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754520B-31B1-EB81-81AE-450939D2F336}"/>
              </a:ext>
            </a:extLst>
          </p:cNvPr>
          <p:cNvSpPr txBox="1"/>
          <p:nvPr/>
        </p:nvSpPr>
        <p:spPr>
          <a:xfrm>
            <a:off x="1799071" y="3984701"/>
            <a:ext cx="1708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i="1" u="sng" dirty="0"/>
              <a:t>Testing</a:t>
            </a:r>
            <a:endParaRPr lang="zh-TW" altLang="en-US" sz="2800" i="1" u="sng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6C4DC36-D866-3C7A-D022-BB2FB70DD940}"/>
              </a:ext>
            </a:extLst>
          </p:cNvPr>
          <p:cNvSpPr txBox="1"/>
          <p:nvPr/>
        </p:nvSpPr>
        <p:spPr>
          <a:xfrm>
            <a:off x="1650500" y="5857396"/>
            <a:ext cx="155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anomaly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D84F877E-51BB-4F40-E884-BF237A179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71" y="4850109"/>
            <a:ext cx="1261303" cy="1126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E8C72A2-08C3-823C-6B32-DB101C7253BE}"/>
                  </a:ext>
                </a:extLst>
              </p:cNvPr>
              <p:cNvSpPr txBox="1"/>
              <p:nvPr/>
            </p:nvSpPr>
            <p:spPr>
              <a:xfrm>
                <a:off x="3507283" y="4277088"/>
                <a:ext cx="48872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Large reconstruction loss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anomaly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E8C72A2-08C3-823C-6B32-DB101C725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283" y="4277088"/>
                <a:ext cx="4887268" cy="461665"/>
              </a:xfrm>
              <a:prstGeom prst="rect">
                <a:avLst/>
              </a:prstGeom>
              <a:blipFill>
                <a:blip r:embed="rId4"/>
                <a:stretch>
                  <a:fillRect l="-125" t="-10667" r="-249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圖片 28">
            <a:extLst>
              <a:ext uri="{FF2B5EF4-FFF2-40B4-BE49-F238E27FC236}">
                <a16:creationId xmlns:a16="http://schemas.microsoft.com/office/drawing/2014/main" id="{3BA8CEAE-152C-497B-EEC8-147A5209A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433" y="4908444"/>
            <a:ext cx="1261303" cy="112676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7D8203C-7EBE-6D5A-100E-C5231151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88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81B422-B4D5-350A-2D41-256F0CE0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70" y="2761341"/>
            <a:ext cx="8745459" cy="1335318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Homework Anomaly Detection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CDB37E-26F5-081D-3C26-FF3D6307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11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FC0A4-D3DF-406F-1FF1-0038E3C1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E19DE1-559D-79B3-2E40-6C58EEE89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anomaly detection in computer vision: Whether a machine learning model is able to tell a testing image is of the same class (distribution) as the training images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5010565-45B5-6484-4CE7-58D5A4FC5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31" y="3130902"/>
            <a:ext cx="8754697" cy="311511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72FE32-FAE6-FFA7-F24F-77348941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731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BF2F9A-98D2-8F4D-5DF5-1C00CA0E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guides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D22290-72B7-81BF-F1C4-6D86E3136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4292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Simple</a:t>
            </a:r>
            <a:r>
              <a:rPr lang="zh-TW" altLang="en-US" dirty="0"/>
              <a:t> </a:t>
            </a:r>
            <a:r>
              <a:rPr lang="en-US" altLang="zh-TW" dirty="0"/>
              <a:t>(0.64046)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FCN autoencoder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Medium</a:t>
            </a:r>
            <a:r>
              <a:rPr lang="zh-TW" altLang="en-US" dirty="0"/>
              <a:t> </a:t>
            </a:r>
            <a:r>
              <a:rPr lang="en-US" altLang="zh-TW" dirty="0"/>
              <a:t>(0.75719)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CNN autoencoder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 Try smaller models (less layers)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 Smaller batch size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Strong</a:t>
            </a:r>
            <a:r>
              <a:rPr lang="zh-TW" altLang="en-US" dirty="0"/>
              <a:t> </a:t>
            </a:r>
            <a:r>
              <a:rPr lang="en-US" altLang="zh-TW" dirty="0"/>
              <a:t>(0.81304)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Add BatchNorm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Train for longer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Boss</a:t>
            </a:r>
            <a:r>
              <a:rPr lang="zh-TW" altLang="en-US" dirty="0"/>
              <a:t> </a:t>
            </a:r>
            <a:r>
              <a:rPr lang="en-US" altLang="zh-TW" dirty="0"/>
              <a:t>(0.86590)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Add an extra classifier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Sample random noises as anomaly images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Or one-class-classification (OCC) with GANs: OCGAN, End-to-end OCC, paper pool for Anomaly Detection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BC50DB-A107-B788-79D9-62DC4B71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296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B2CC0A-7F52-B53E-A7D0-89F4D081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training statistics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4122C-C9E2-44AA-A81C-DC9FE6D35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Simple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Number of parameters: 3176419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Training time on </a:t>
            </a:r>
            <a:r>
              <a:rPr lang="en-US" altLang="zh-TW" dirty="0" err="1"/>
              <a:t>colab</a:t>
            </a:r>
            <a:r>
              <a:rPr lang="en-US" altLang="zh-TW" dirty="0"/>
              <a:t>: ~ 30 min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Medium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Number of parameters: 47355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Training time on </a:t>
            </a:r>
            <a:r>
              <a:rPr lang="en-US" altLang="zh-TW" dirty="0" err="1"/>
              <a:t>colab</a:t>
            </a:r>
            <a:r>
              <a:rPr lang="en-US" altLang="zh-TW" dirty="0"/>
              <a:t>: ~ 30 min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Strong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Number of parameters: 47595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Training time on </a:t>
            </a:r>
            <a:r>
              <a:rPr lang="en-US" altLang="zh-TW" dirty="0" err="1"/>
              <a:t>colab</a:t>
            </a:r>
            <a:r>
              <a:rPr lang="en-US" altLang="zh-TW" dirty="0"/>
              <a:t>: 4 ~ 5 </a:t>
            </a:r>
            <a:r>
              <a:rPr lang="en-US" altLang="zh-TW" dirty="0" err="1"/>
              <a:t>hrs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Boss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Number of parameters: 4364140 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Training time on </a:t>
            </a:r>
            <a:r>
              <a:rPr lang="en-US" altLang="zh-TW" dirty="0" err="1"/>
              <a:t>colab</a:t>
            </a:r>
            <a:r>
              <a:rPr lang="en-US" altLang="zh-TW" dirty="0"/>
              <a:t>: 1.5~3 </a:t>
            </a:r>
            <a:r>
              <a:rPr lang="en-US" altLang="zh-TW" dirty="0" err="1"/>
              <a:t>hrs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D5B055-6A93-F782-13FE-9401610D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035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8588524-A692-0033-8A9E-BAEB8E6F5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4017868"/>
            <a:ext cx="10058400" cy="76644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F0694B-6950-7169-56D3-CE8C6494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442" y="2120684"/>
            <a:ext cx="7459116" cy="943107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1E219782-E9EA-309A-AC6F-EC9D58E0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65DCC4-4CB3-32B2-2F60-F48AF061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07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A831D-5893-8F9F-96C3-373EECF3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03621"/>
            <a:ext cx="10058400" cy="1450757"/>
          </a:xfrm>
        </p:spPr>
        <p:txBody>
          <a:bodyPr/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 of Auto-encoder</a:t>
            </a:r>
            <a:b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4F15EA-C4E9-7A71-AA91-F328414C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187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3F35B-7473-1711-6556-10340C17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CC40B4-7B86-5667-5A1A-26F3D5589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1752"/>
            <a:ext cx="10058400" cy="64222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469E7C0-E926-E7F7-B3FF-A7C0E235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21103"/>
            <a:ext cx="3589347" cy="32728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AA48E91-E993-C896-F0D4-20139A10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298085"/>
            <a:ext cx="10058400" cy="64862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B14245-33E7-8B64-245C-321D6079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777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9D885-E133-3653-D119-D7D3E00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03621"/>
            <a:ext cx="10058400" cy="1450757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型態學影像處理</a:t>
            </a:r>
            <a:br>
              <a:rPr lang="zh-TW" altLang="en-US" b="1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E520883-E43D-0022-1511-5D864B2C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385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0AD802-8406-B3A4-FF3A-B5171E38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448C58-B4E7-C440-DFA4-273B4074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斷開與閉合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型態學影像處理的變化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型態學影像處理的延伸應用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灰階影像的型態學影像處理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09C980-E0DF-CE7D-49A5-B3E0BDE05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080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13FD11-5529-F5EC-9BBE-1EA682B1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斷開與閉合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2F5D48-B6CC-B8F2-6940-D1B289CBC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斷開與閉合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由膨脹與侵蝕組合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斷開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(opening)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－先侵蝕，再膨脹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閉合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(closing)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－先膨脹，再侵蝕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047F1D-1A92-E907-675F-43B0CFF2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26" y="2900375"/>
            <a:ext cx="2835282" cy="3719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02BB35-CF95-DB74-A3C9-74F571A9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026" y="3884154"/>
            <a:ext cx="2835282" cy="3719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0075F-6249-04A6-F29B-79A76A2B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077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DE2CE-1C76-2732-5A98-49632D44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斷開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03C52F-DC20-D6FF-B941-9D865086D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結構元素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沿著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區塊的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內部邊界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滾動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去除無法容納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之處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的子集合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5AA530-AA28-A109-30CA-334297BC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03" y="3347294"/>
            <a:ext cx="7685714" cy="24190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8D7F0F-FB62-82D2-148C-24864B74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40" y="2458607"/>
            <a:ext cx="4255377" cy="78593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CD3EA7-6BDD-8006-F817-5A72DB1B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21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75F12E-84BE-6944-B4E7-35885871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閉合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565187-EDBD-5057-5FBD-172485871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結構元素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沿著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區塊的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外部邊界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滾動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去除無法容納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之處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的子集合</a:t>
            </a: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BD86905-EB32-0D62-6B41-71E71BBB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61" y="3602427"/>
            <a:ext cx="8495238" cy="226666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58AE89-3244-E64F-1B36-94477BCB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69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C45BE-DF28-B0BF-9C56-6D350F6E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以圓形結構元素斷開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3D9BD3-B726-AA05-DB45-B12A8C83C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平滑輪廓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斷開細接線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去除小點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白色區塊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、突起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4C012B-C0B5-D7D6-83C6-104FE8329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087" y="2565348"/>
            <a:ext cx="4173964" cy="330374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FAB9A8-A193-D1D7-A82C-891BC69D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48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1153E-6BBE-CFCE-9BE2-271255E1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以圓形結構元素閉合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347058-AB48-4461-7462-FE7B58660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平滑輪廓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融合細斷裂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填補小洞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黑色區塊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E59B0A-A006-BBEE-EBB8-4276A7FA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90" y="2619782"/>
            <a:ext cx="4013008" cy="324931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BC5501-F91E-3E7B-EF24-DE294B78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072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C2ED0-3B7C-38CA-F367-E9B75335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基本型態學的處理比較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59A09B-0DCE-9A00-74C8-A8E610F1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426" y="1907134"/>
            <a:ext cx="2236121" cy="18808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D7FFB61-36CF-112D-44A6-45068C1D5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997800"/>
            <a:ext cx="2237267" cy="18712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8F52929-5258-408A-38CC-A806BEEC2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560" y="4010441"/>
            <a:ext cx="2237267" cy="18586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103DBDE-5810-49F3-69F1-CAD30B527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840" y="3996024"/>
            <a:ext cx="2246724" cy="185865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8880457-393C-C1C7-5B82-1DA00EE57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9577" y="3996023"/>
            <a:ext cx="2200318" cy="185865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20A1083-00DE-95F2-DCFB-8918C6F6DAF4}"/>
              </a:ext>
            </a:extLst>
          </p:cNvPr>
          <p:cNvSpPr txBox="1"/>
          <p:nvPr/>
        </p:nvSpPr>
        <p:spPr>
          <a:xfrm>
            <a:off x="3980263" y="26628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二值化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6C846B-8A2F-B9E2-BD8C-FA086D3527C9}"/>
              </a:ext>
            </a:extLst>
          </p:cNvPr>
          <p:cNvSpPr txBox="1"/>
          <p:nvPr/>
        </p:nvSpPr>
        <p:spPr>
          <a:xfrm>
            <a:off x="1894567" y="58690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膨脹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5D9AC8-DA4D-B24A-9A87-2813D6318B29}"/>
              </a:ext>
            </a:extLst>
          </p:cNvPr>
          <p:cNvSpPr txBox="1"/>
          <p:nvPr/>
        </p:nvSpPr>
        <p:spPr>
          <a:xfrm>
            <a:off x="4417028" y="58549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侵蝕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5B3FA1-3AF3-4615-C213-41639B22820C}"/>
              </a:ext>
            </a:extLst>
          </p:cNvPr>
          <p:cNvSpPr txBox="1"/>
          <p:nvPr/>
        </p:nvSpPr>
        <p:spPr>
          <a:xfrm>
            <a:off x="6941301" y="58690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斷開</a:t>
            </a:r>
            <a:endParaRPr lang="en-US" altLang="zh-TW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99E97C8-1678-2F47-0C88-4315E2A9456A}"/>
              </a:ext>
            </a:extLst>
          </p:cNvPr>
          <p:cNvSpPr txBox="1"/>
          <p:nvPr/>
        </p:nvSpPr>
        <p:spPr>
          <a:xfrm>
            <a:off x="9456569" y="58491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閉合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0CEBBFE-9A64-5895-C97D-720FDCE1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519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520831-0354-6735-77CC-54ECAFB8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型態學影像處理的變化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19E841-9C5D-019F-A271-61F4C1756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結構元素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大小與形狀，可依需求變化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型態學的處理步驟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膨脹與侵蝕、斷開與侵蝕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先後順序與次數，可依需求做變化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與其他影像結合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數值運算、矩陣運算、集合運算、邏輯運算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C4B83A-6898-DF01-533E-B7912EE8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13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563E824-7983-CEF4-2966-1BEDDA060E76}"/>
              </a:ext>
            </a:extLst>
          </p:cNvPr>
          <p:cNvSpPr/>
          <p:nvPr/>
        </p:nvSpPr>
        <p:spPr>
          <a:xfrm rot="5400000">
            <a:off x="5491378" y="3195000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F3F034-5851-A0B2-F6D6-34C39D13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Auto-encoder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295820-02F7-2F48-8CDD-132FF9C2555C}"/>
              </a:ext>
            </a:extLst>
          </p:cNvPr>
          <p:cNvSpPr/>
          <p:nvPr/>
        </p:nvSpPr>
        <p:spPr>
          <a:xfrm>
            <a:off x="4017598" y="2941534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9691B1-D7EC-25AB-931B-323D9BE35220}"/>
              </a:ext>
            </a:extLst>
          </p:cNvPr>
          <p:cNvSpPr/>
          <p:nvPr/>
        </p:nvSpPr>
        <p:spPr>
          <a:xfrm>
            <a:off x="6866302" y="297690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右箭號 9">
            <a:extLst>
              <a:ext uri="{FF2B5EF4-FFF2-40B4-BE49-F238E27FC236}">
                <a16:creationId xmlns:a16="http://schemas.microsoft.com/office/drawing/2014/main" id="{9AA607A8-5FC8-F004-639F-88DF3F509631}"/>
              </a:ext>
            </a:extLst>
          </p:cNvPr>
          <p:cNvSpPr/>
          <p:nvPr/>
        </p:nvSpPr>
        <p:spPr>
          <a:xfrm>
            <a:off x="5446796" y="3140055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向右箭號 9">
            <a:extLst>
              <a:ext uri="{FF2B5EF4-FFF2-40B4-BE49-F238E27FC236}">
                <a16:creationId xmlns:a16="http://schemas.microsoft.com/office/drawing/2014/main" id="{F9DB5D9F-556D-CE8B-C5E5-5F5DE3C0E049}"/>
              </a:ext>
            </a:extLst>
          </p:cNvPr>
          <p:cNvSpPr/>
          <p:nvPr/>
        </p:nvSpPr>
        <p:spPr>
          <a:xfrm>
            <a:off x="6449460" y="3157075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17">
            <a:extLst>
              <a:ext uri="{FF2B5EF4-FFF2-40B4-BE49-F238E27FC236}">
                <a16:creationId xmlns:a16="http://schemas.microsoft.com/office/drawing/2014/main" id="{64536E64-428F-0D74-8738-70A59D80A4F7}"/>
              </a:ext>
            </a:extLst>
          </p:cNvPr>
          <p:cNvSpPr txBox="1"/>
          <p:nvPr/>
        </p:nvSpPr>
        <p:spPr>
          <a:xfrm rot="5400000">
            <a:off x="5599247" y="3198168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872D689-4878-5E30-54C9-DB8D0BB2EE4B}"/>
              </a:ext>
            </a:extLst>
          </p:cNvPr>
          <p:cNvCxnSpPr/>
          <p:nvPr/>
        </p:nvCxnSpPr>
        <p:spPr>
          <a:xfrm rot="5400000">
            <a:off x="9021580" y="2645074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向右箭號 9">
            <a:extLst>
              <a:ext uri="{FF2B5EF4-FFF2-40B4-BE49-F238E27FC236}">
                <a16:creationId xmlns:a16="http://schemas.microsoft.com/office/drawing/2014/main" id="{31F1841F-E71A-1D06-5BEC-8173AAFFD708}"/>
              </a:ext>
            </a:extLst>
          </p:cNvPr>
          <p:cNvSpPr/>
          <p:nvPr/>
        </p:nvSpPr>
        <p:spPr>
          <a:xfrm>
            <a:off x="3610773" y="3098389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右箭號 9">
            <a:extLst>
              <a:ext uri="{FF2B5EF4-FFF2-40B4-BE49-F238E27FC236}">
                <a16:creationId xmlns:a16="http://schemas.microsoft.com/office/drawing/2014/main" id="{346E53DB-4AB9-6C8A-3B91-0CBF8860EFF3}"/>
              </a:ext>
            </a:extLst>
          </p:cNvPr>
          <p:cNvSpPr/>
          <p:nvPr/>
        </p:nvSpPr>
        <p:spPr>
          <a:xfrm>
            <a:off x="8282806" y="3115409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DD9CD01-84D3-44BE-8565-B23A3713E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50" y="2833328"/>
            <a:ext cx="1181100" cy="11811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A137830-C78D-4AF1-9C74-E3912960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549" y="2843572"/>
            <a:ext cx="1181100" cy="1181100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E620B5E-2A86-6B8E-1882-68457369F5FA}"/>
              </a:ext>
            </a:extLst>
          </p:cNvPr>
          <p:cNvCxnSpPr/>
          <p:nvPr/>
        </p:nvCxnSpPr>
        <p:spPr>
          <a:xfrm flipH="1">
            <a:off x="2932973" y="24007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503B7A4-BAA5-DADC-661F-4A49282E2AC5}"/>
              </a:ext>
            </a:extLst>
          </p:cNvPr>
          <p:cNvCxnSpPr/>
          <p:nvPr/>
        </p:nvCxnSpPr>
        <p:spPr>
          <a:xfrm rot="5400000">
            <a:off x="2688365" y="26301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405CF97-5E4C-3830-7626-8327A8C64D6A}"/>
              </a:ext>
            </a:extLst>
          </p:cNvPr>
          <p:cNvGrpSpPr/>
          <p:nvPr/>
        </p:nvGrpSpPr>
        <p:grpSpPr>
          <a:xfrm>
            <a:off x="8174402" y="76125"/>
            <a:ext cx="2272187" cy="1599464"/>
            <a:chOff x="644126" y="4258170"/>
            <a:chExt cx="3652768" cy="2387400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9AAA753-8A09-4130-F247-118D262D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00E097A-40D6-ABF1-9F01-D1403BEA8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1827A95-2003-E398-59BA-317CE254A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892E463-0311-2654-990C-A34496A72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2A41E558-9BA4-9A7E-EEFD-981294C6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D7D31428-CCB1-CBCE-0501-F02297033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8D8BAF4-80DA-CD94-A297-90E9A7DAC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5D4501F9-DBF3-8779-3658-7E932FF14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EEA4202E-ABAB-5A59-D567-02937E765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D8940C6-521A-175A-DAE8-213F86002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8242024-FFF1-771C-55AD-FC52F2522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14650C3-0107-800C-00DE-D29403EBEBE3}"/>
              </a:ext>
            </a:extLst>
          </p:cNvPr>
          <p:cNvSpPr txBox="1"/>
          <p:nvPr/>
        </p:nvSpPr>
        <p:spPr>
          <a:xfrm>
            <a:off x="6501141" y="376281"/>
            <a:ext cx="1627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Unlabeled </a:t>
            </a:r>
          </a:p>
          <a:p>
            <a:pPr algn="r"/>
            <a:r>
              <a:rPr lang="en-US" altLang="zh-TW" sz="2400" dirty="0"/>
              <a:t>Images </a:t>
            </a:r>
            <a:endParaRPr lang="zh-TW" altLang="en-US" sz="2400" dirty="0"/>
          </a:p>
        </p:txBody>
      </p:sp>
      <p:sp>
        <p:nvSpPr>
          <p:cNvPr id="30" name="文字方塊 49">
            <a:extLst>
              <a:ext uri="{FF2B5EF4-FFF2-40B4-BE49-F238E27FC236}">
                <a16:creationId xmlns:a16="http://schemas.microsoft.com/office/drawing/2014/main" id="{01829296-F330-E242-C707-923C28477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0773" y="1959337"/>
            <a:ext cx="51608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As close as </a:t>
            </a:r>
            <a:r>
              <a:rPr lang="en-US" altLang="zh-TW" sz="2400" dirty="0">
                <a:solidFill>
                  <a:prstClr val="black"/>
                </a:solidFill>
              </a:rPr>
              <a:t>possible (reconstruction)</a:t>
            </a:r>
            <a:endParaRPr lang="zh-TW" altLang="en-US" sz="2400" dirty="0">
              <a:solidFill>
                <a:prstClr val="black"/>
              </a:solidFill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2109861-91CF-ECA5-EAD3-C831742A54A8}"/>
              </a:ext>
            </a:extLst>
          </p:cNvPr>
          <p:cNvSpPr txBox="1"/>
          <p:nvPr/>
        </p:nvSpPr>
        <p:spPr>
          <a:xfrm>
            <a:off x="2189527" y="4033622"/>
            <a:ext cx="132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high dim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1749800-F053-8F92-D800-B181E1A0F4ED}"/>
              </a:ext>
            </a:extLst>
          </p:cNvPr>
          <p:cNvSpPr txBox="1"/>
          <p:nvPr/>
        </p:nvSpPr>
        <p:spPr>
          <a:xfrm>
            <a:off x="5778922" y="4033622"/>
            <a:ext cx="306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low dim (bottleneck)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98335BD-E4B3-3F3F-16AA-3D7A2F38A42E}"/>
              </a:ext>
            </a:extLst>
          </p:cNvPr>
          <p:cNvSpPr txBox="1"/>
          <p:nvPr/>
        </p:nvSpPr>
        <p:spPr>
          <a:xfrm>
            <a:off x="2916728" y="4423692"/>
            <a:ext cx="3949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Dimension reduction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CA675D-15A4-1985-A587-BD4C7230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318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3EB5B-CF91-5042-E7D3-95B99AC3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晶片腹膜檢測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0AB287-ED99-60B9-DF9F-7D176B1D0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以不同大小的結構元素侵蝕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分別檢測接線、腳位、晶片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圖與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圖膨脹後，相減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F3B287-04C7-2AA3-C960-9D33AED6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5734"/>
            <a:ext cx="3800695" cy="377798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881A63C-0E44-7966-CCD8-9B4B25248710}"/>
              </a:ext>
            </a:extLst>
          </p:cNvPr>
          <p:cNvSpPr txBox="1"/>
          <p:nvPr/>
        </p:nvSpPr>
        <p:spPr>
          <a:xfrm>
            <a:off x="8533958" y="5684428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45*45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73A15D-BF08-486F-B40C-2626FA5A32CD}"/>
              </a:ext>
            </a:extLst>
          </p:cNvPr>
          <p:cNvSpPr txBox="1"/>
          <p:nvPr/>
        </p:nvSpPr>
        <p:spPr>
          <a:xfrm>
            <a:off x="9896695" y="251086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11*11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21F48C-3ABE-6279-37B7-73B6E257571F}"/>
              </a:ext>
            </a:extLst>
          </p:cNvPr>
          <p:cNvSpPr txBox="1"/>
          <p:nvPr/>
        </p:nvSpPr>
        <p:spPr>
          <a:xfrm>
            <a:off x="6680396" y="5684428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15*15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6733222-9317-4DCA-605F-C2D7C032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572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DDC42-6081-9EA1-D567-3B5DF5C0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指紋影像辨識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5C8495-90F3-2B6E-C2C3-82E942941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去除背景雜訊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去除小點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白色區塊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：斷開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填補小洞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黑色區塊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：閉合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1CB3D6-E9B6-15F3-43CF-E158B1E7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13" y="1845734"/>
            <a:ext cx="4609201" cy="426133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E41B6B-F1BD-16B0-B53C-735F4FE3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633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12037-124D-160C-C7BD-F9B967C39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H-M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(Hit-or-Miss Transform)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A4D096D-E1AF-2220-0AF4-B73D6EFC3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733" y="2290699"/>
            <a:ext cx="4116200" cy="41777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260380-5223-CC31-6380-A9C39705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85" y="3167508"/>
            <a:ext cx="7964429" cy="25115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5070AFD-CCC9-3B74-1F22-975481256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956" y="2187400"/>
            <a:ext cx="4116201" cy="97685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076429-1F24-8273-3112-4EF1BCBD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883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BBE19A-875B-6AF2-1227-16931B99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輪廓萃取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7CA9156-54D8-97D7-2C1E-404DC0622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33" y="3579962"/>
            <a:ext cx="5122287" cy="2289132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547F7E1-9251-E9F4-87CB-46D20A22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8" y="3747633"/>
            <a:ext cx="4368883" cy="21214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6E32F7-D0CA-CCB3-8210-D511701F0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78" y="2017462"/>
            <a:ext cx="4581855" cy="126057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979675-537A-36E8-E333-F80A8A42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094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CC10F-1AB7-21ED-B66D-EDFD948D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區塊填補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1E036BB-4758-F6C0-61B1-23BF64CD8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016" y="1923901"/>
            <a:ext cx="5437811" cy="40227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D8D06F-0C92-B8E9-C591-D9E219C3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127" y="1821692"/>
            <a:ext cx="4173857" cy="439947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3EABD0-FCA9-C361-842C-D85C2797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87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995FB-584E-33D8-410C-26194879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連通元件</a:t>
            </a: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AF474DF8-C728-82C9-4307-4B6476CCD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741" y="1846263"/>
            <a:ext cx="9296844" cy="4022725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DF7D83-D997-6BD8-F557-53CBEAE4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129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78A349-02B4-6B89-ADDD-763E8AD7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凸殼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(Convex Hull)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7BC0CC1-FB64-825E-0566-94FD3B800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45734"/>
            <a:ext cx="3079122" cy="681806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25B69D8-FF54-41EB-C235-33265FE4E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4763372" cy="40233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6704235-E0D0-D75F-54F6-A709D80CA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83426"/>
            <a:ext cx="5529472" cy="314405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CCA33EF-EDBE-D48D-CA03-B16F46B87694}"/>
              </a:ext>
            </a:extLst>
          </p:cNvPr>
          <p:cNvSpPr txBox="1"/>
          <p:nvPr/>
        </p:nvSpPr>
        <p:spPr>
          <a:xfrm>
            <a:off x="9410470" y="205148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做</a:t>
            </a:r>
            <a:r>
              <a:rPr lang="en-US" altLang="zh-TW" dirty="0"/>
              <a:t>H-M</a:t>
            </a:r>
            <a:r>
              <a:rPr lang="zh-TW" altLang="en-US" dirty="0"/>
              <a:t>轉換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9A2036-9668-2919-CADC-FF635CDA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794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47F886-213F-D545-DA47-7CBC95EF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細線化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(Thinning)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F24B78D-91EE-DD4D-D28F-35022F8B5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5734"/>
            <a:ext cx="4860592" cy="2993326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233A4C-6E41-0C09-988C-5911B0B88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734"/>
            <a:ext cx="5064868" cy="402336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D17B9C1-49ED-527E-3E8D-C0F4190E4F96}"/>
              </a:ext>
            </a:extLst>
          </p:cNvPr>
          <p:cNvSpPr txBox="1"/>
          <p:nvPr/>
        </p:nvSpPr>
        <p:spPr>
          <a:xfrm>
            <a:off x="7983866" y="2422421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做</a:t>
            </a:r>
            <a:r>
              <a:rPr lang="en-US" altLang="zh-TW" dirty="0"/>
              <a:t>H-M</a:t>
            </a:r>
            <a:r>
              <a:rPr lang="zh-TW" altLang="en-US" dirty="0"/>
              <a:t>轉換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61E547-CC93-B178-FEE1-CFE8609B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870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6E1AB-4B36-2364-3DFE-680415B9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骨架萃取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(Skeleton)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FE7A99-BEE1-FA6C-B9DC-E05C3564E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10166"/>
            <a:ext cx="5680687" cy="351936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1B7A0B-C1D6-86AA-B477-65EE4182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67" y="2139350"/>
            <a:ext cx="4464489" cy="378471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A8310A-268C-EE35-B7AF-BFAA58E8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937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33CE9-79EF-7F84-6AA4-0607F1FD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剪除</a:t>
            </a:r>
            <a:r>
              <a:rPr lang="en-US" altLang="zh-TW" dirty="0"/>
              <a:t>(Pruning)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AA1ED91-9843-99E8-33CE-590DEB809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2501" y="1949780"/>
            <a:ext cx="4693179" cy="40227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096494-466A-129E-8614-A08989AF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33" y="1949780"/>
            <a:ext cx="4976267" cy="392051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3B9FA6A-CBD9-9CC6-0A31-A65D7FCE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44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B496F5-E24D-A00B-78A0-CDA19920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Auto-encoder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B305AD5-6D76-5248-0BE6-176DA0E9E9F0}"/>
              </a:ext>
            </a:extLst>
          </p:cNvPr>
          <p:cNvGrpSpPr/>
          <p:nvPr/>
        </p:nvGrpSpPr>
        <p:grpSpPr>
          <a:xfrm>
            <a:off x="2543909" y="1737360"/>
            <a:ext cx="7393949" cy="2014117"/>
            <a:chOff x="897702" y="1302241"/>
            <a:chExt cx="7393949" cy="2014117"/>
          </a:xfrm>
        </p:grpSpPr>
        <p:sp>
          <p:nvSpPr>
            <p:cNvPr id="5" name="向右箭號 9">
              <a:extLst>
                <a:ext uri="{FF2B5EF4-FFF2-40B4-BE49-F238E27FC236}">
                  <a16:creationId xmlns:a16="http://schemas.microsoft.com/office/drawing/2014/main" id="{86FDA9C6-6E51-4D35-5750-8030D93848E1}"/>
                </a:ext>
              </a:extLst>
            </p:cNvPr>
            <p:cNvSpPr/>
            <p:nvPr/>
          </p:nvSpPr>
          <p:spPr>
            <a:xfrm>
              <a:off x="2176125" y="2400315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4FD8C99-A5DC-84E5-9581-05A77B07780F}"/>
                </a:ext>
              </a:extLst>
            </p:cNvPr>
            <p:cNvSpPr/>
            <p:nvPr/>
          </p:nvSpPr>
          <p:spPr>
            <a:xfrm>
              <a:off x="2563218" y="2201794"/>
              <a:ext cx="1308100" cy="1002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NN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Encoder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向右箭號 9">
              <a:extLst>
                <a:ext uri="{FF2B5EF4-FFF2-40B4-BE49-F238E27FC236}">
                  <a16:creationId xmlns:a16="http://schemas.microsoft.com/office/drawing/2014/main" id="{208C9448-6B15-0324-DEE8-90BF20F14AD7}"/>
                </a:ext>
              </a:extLst>
            </p:cNvPr>
            <p:cNvSpPr/>
            <p:nvPr/>
          </p:nvSpPr>
          <p:spPr>
            <a:xfrm>
              <a:off x="3992416" y="2400315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8F81253-8256-914A-08C9-5073489E0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702" y="2135254"/>
              <a:ext cx="1181100" cy="11811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401791D-8624-8286-1F78-AD60D3F44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32032" y="2124864"/>
              <a:ext cx="321427" cy="119149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49F5F84-9114-3C6C-1FB1-BE6259C0858B}"/>
                </a:ext>
              </a:extLst>
            </p:cNvPr>
            <p:cNvSpPr/>
            <p:nvPr/>
          </p:nvSpPr>
          <p:spPr>
            <a:xfrm>
              <a:off x="5278572" y="2218113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NN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Decoder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向右箭號 9">
              <a:extLst>
                <a:ext uri="{FF2B5EF4-FFF2-40B4-BE49-F238E27FC236}">
                  <a16:creationId xmlns:a16="http://schemas.microsoft.com/office/drawing/2014/main" id="{FAB424BB-61B1-C895-1856-CA854FD0E5B6}"/>
                </a:ext>
              </a:extLst>
            </p:cNvPr>
            <p:cNvSpPr/>
            <p:nvPr/>
          </p:nvSpPr>
          <p:spPr>
            <a:xfrm>
              <a:off x="4861730" y="2398285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向右箭號 9">
              <a:extLst>
                <a:ext uri="{FF2B5EF4-FFF2-40B4-BE49-F238E27FC236}">
                  <a16:creationId xmlns:a16="http://schemas.microsoft.com/office/drawing/2014/main" id="{F0CF56CB-2E87-8A2D-6BF8-71CC73961D75}"/>
                </a:ext>
              </a:extLst>
            </p:cNvPr>
            <p:cNvSpPr/>
            <p:nvPr/>
          </p:nvSpPr>
          <p:spPr>
            <a:xfrm>
              <a:off x="6714808" y="2398285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01B8093-069E-9185-7AC5-05906D544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551" y="2126448"/>
              <a:ext cx="1181100" cy="11811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57116C24-B075-BE21-E9A5-5756E9F52F94}"/>
                </a:ext>
              </a:extLst>
            </p:cNvPr>
            <p:cNvCxnSpPr>
              <a:cxnSpLocks/>
            </p:cNvCxnSpPr>
            <p:nvPr/>
          </p:nvCxnSpPr>
          <p:spPr>
            <a:xfrm>
              <a:off x="7701101" y="1829197"/>
              <a:ext cx="0" cy="35354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63ADE04-DA7A-4DEB-02F4-7CFF6D176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6875" y="1829197"/>
              <a:ext cx="62115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A7442D74-FA44-F324-B1FD-839D53E63E24}"/>
                </a:ext>
              </a:extLst>
            </p:cNvPr>
            <p:cNvCxnSpPr>
              <a:cxnSpLocks/>
            </p:cNvCxnSpPr>
            <p:nvPr/>
          </p:nvCxnSpPr>
          <p:spPr>
            <a:xfrm>
              <a:off x="1507060" y="1829197"/>
              <a:ext cx="0" cy="32996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C2E5EC7E-EAFA-2FD9-B609-1C311C915BA3}"/>
                </a:ext>
              </a:extLst>
            </p:cNvPr>
            <p:cNvGrpSpPr/>
            <p:nvPr/>
          </p:nvGrpSpPr>
          <p:grpSpPr>
            <a:xfrm>
              <a:off x="2138025" y="1302241"/>
              <a:ext cx="5650343" cy="467215"/>
              <a:chOff x="2176125" y="2635741"/>
              <a:chExt cx="5650343" cy="467215"/>
            </a:xfrm>
          </p:grpSpPr>
          <p:sp>
            <p:nvSpPr>
              <p:cNvPr id="18" name="文字方塊 49">
                <a:extLst>
                  <a:ext uri="{FF2B5EF4-FFF2-40B4-BE49-F238E27FC236}">
                    <a16:creationId xmlns:a16="http://schemas.microsoft.com/office/drawing/2014/main" id="{DF89D224-6177-99B6-4E96-01E2E45FE0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6125" y="2642581"/>
                <a:ext cx="295275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新細明體" panose="02020500000000000000" pitchFamily="18" charset="-120"/>
                    <a:cs typeface="+mn-cs"/>
                  </a:rPr>
                  <a:t>As close as possible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9" name="文字方塊 49">
                <a:extLst>
                  <a:ext uri="{FF2B5EF4-FFF2-40B4-BE49-F238E27FC236}">
                    <a16:creationId xmlns:a16="http://schemas.microsoft.com/office/drawing/2014/main" id="{08304916-E5CC-61E8-762F-5EDF0A5A5E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3718" y="2635741"/>
                <a:ext cx="295275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新細明體" panose="02020500000000000000" pitchFamily="18" charset="-120"/>
                    <a:cs typeface="+mn-cs"/>
                  </a:rPr>
                  <a:t>(reconstruction)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C510EE-1A5F-4E38-EB1F-939BC2CB4D04}"/>
              </a:ext>
            </a:extLst>
          </p:cNvPr>
          <p:cNvSpPr txBox="1"/>
          <p:nvPr/>
        </p:nvSpPr>
        <p:spPr>
          <a:xfrm>
            <a:off x="2419292" y="3763379"/>
            <a:ext cx="1418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 x 3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C86BF5D-143E-2DBA-7F8C-A42917E7B23B}"/>
              </a:ext>
            </a:extLst>
          </p:cNvPr>
          <p:cNvSpPr txBox="1"/>
          <p:nvPr/>
        </p:nvSpPr>
        <p:spPr>
          <a:xfrm>
            <a:off x="8620608" y="3725093"/>
            <a:ext cx="1418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 x 3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6AF07BE-0B16-06B0-D650-93DDFA06883E}"/>
              </a:ext>
            </a:extLst>
          </p:cNvPr>
          <p:cNvSpPr txBox="1"/>
          <p:nvPr/>
        </p:nvSpPr>
        <p:spPr>
          <a:xfrm>
            <a:off x="5546792" y="3757015"/>
            <a:ext cx="1418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dim</a:t>
            </a:r>
            <a:endParaRPr lang="zh-TW" altLang="en-US" sz="2400" dirty="0"/>
          </a:p>
        </p:txBody>
      </p:sp>
      <p:graphicFrame>
        <p:nvGraphicFramePr>
          <p:cNvPr id="24" name="表格 28">
            <a:extLst>
              <a:ext uri="{FF2B5EF4-FFF2-40B4-BE49-F238E27FC236}">
                <a16:creationId xmlns:a16="http://schemas.microsoft.com/office/drawing/2014/main" id="{860EDC79-81D1-D9A1-6E75-D89F99367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983679"/>
              </p:ext>
            </p:extLst>
          </p:nvPr>
        </p:nvGraphicFramePr>
        <p:xfrm>
          <a:off x="4772920" y="4225044"/>
          <a:ext cx="110706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021">
                  <a:extLst>
                    <a:ext uri="{9D8B030D-6E8A-4147-A177-3AD203B41FA5}">
                      <a16:colId xmlns:a16="http://schemas.microsoft.com/office/drawing/2014/main" val="1616132963"/>
                    </a:ext>
                  </a:extLst>
                </a:gridCol>
                <a:gridCol w="369021">
                  <a:extLst>
                    <a:ext uri="{9D8B030D-6E8A-4147-A177-3AD203B41FA5}">
                      <a16:colId xmlns:a16="http://schemas.microsoft.com/office/drawing/2014/main" val="2239266871"/>
                    </a:ext>
                  </a:extLst>
                </a:gridCol>
                <a:gridCol w="369021">
                  <a:extLst>
                    <a:ext uri="{9D8B030D-6E8A-4147-A177-3AD203B41FA5}">
                      <a16:colId xmlns:a16="http://schemas.microsoft.com/office/drawing/2014/main" val="1231697463"/>
                    </a:ext>
                  </a:extLst>
                </a:gridCol>
              </a:tblGrid>
              <a:tr h="33148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93775"/>
                  </a:ext>
                </a:extLst>
              </a:tr>
              <a:tr h="331483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875125"/>
                  </a:ext>
                </a:extLst>
              </a:tr>
              <a:tr h="28985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739703"/>
                  </a:ext>
                </a:extLst>
              </a:tr>
            </a:tbl>
          </a:graphicData>
        </a:graphic>
      </p:graphicFrame>
      <p:graphicFrame>
        <p:nvGraphicFramePr>
          <p:cNvPr id="25" name="表格 28">
            <a:extLst>
              <a:ext uri="{FF2B5EF4-FFF2-40B4-BE49-F238E27FC236}">
                <a16:creationId xmlns:a16="http://schemas.microsoft.com/office/drawing/2014/main" id="{031304BB-1B30-16A2-77E9-E7AA5D30D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855864"/>
              </p:ext>
            </p:extLst>
          </p:nvPr>
        </p:nvGraphicFramePr>
        <p:xfrm>
          <a:off x="6592053" y="4228237"/>
          <a:ext cx="110706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021">
                  <a:extLst>
                    <a:ext uri="{9D8B030D-6E8A-4147-A177-3AD203B41FA5}">
                      <a16:colId xmlns:a16="http://schemas.microsoft.com/office/drawing/2014/main" val="1616132963"/>
                    </a:ext>
                  </a:extLst>
                </a:gridCol>
                <a:gridCol w="369021">
                  <a:extLst>
                    <a:ext uri="{9D8B030D-6E8A-4147-A177-3AD203B41FA5}">
                      <a16:colId xmlns:a16="http://schemas.microsoft.com/office/drawing/2014/main" val="2239266871"/>
                    </a:ext>
                  </a:extLst>
                </a:gridCol>
                <a:gridCol w="369021">
                  <a:extLst>
                    <a:ext uri="{9D8B030D-6E8A-4147-A177-3AD203B41FA5}">
                      <a16:colId xmlns:a16="http://schemas.microsoft.com/office/drawing/2014/main" val="1231697463"/>
                    </a:ext>
                  </a:extLst>
                </a:gridCol>
              </a:tblGrid>
              <a:tr h="33148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193775"/>
                  </a:ext>
                </a:extLst>
              </a:tr>
              <a:tr h="33148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75125"/>
                  </a:ext>
                </a:extLst>
              </a:tr>
              <a:tr h="28985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739703"/>
                  </a:ext>
                </a:extLst>
              </a:tr>
            </a:tbl>
          </a:graphicData>
        </a:graphic>
      </p:graphicFrame>
      <p:graphicFrame>
        <p:nvGraphicFramePr>
          <p:cNvPr id="26" name="表格 34">
            <a:extLst>
              <a:ext uri="{FF2B5EF4-FFF2-40B4-BE49-F238E27FC236}">
                <a16:creationId xmlns:a16="http://schemas.microsoft.com/office/drawing/2014/main" id="{92C740D6-1518-4760-BA5E-49FF2F8A1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981698"/>
              </p:ext>
            </p:extLst>
          </p:nvPr>
        </p:nvGraphicFramePr>
        <p:xfrm>
          <a:off x="4834360" y="5796242"/>
          <a:ext cx="9841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091">
                  <a:extLst>
                    <a:ext uri="{9D8B030D-6E8A-4147-A177-3AD203B41FA5}">
                      <a16:colId xmlns:a16="http://schemas.microsoft.com/office/drawing/2014/main" val="1575663267"/>
                    </a:ext>
                  </a:extLst>
                </a:gridCol>
                <a:gridCol w="492091">
                  <a:extLst>
                    <a:ext uri="{9D8B030D-6E8A-4147-A177-3AD203B41FA5}">
                      <a16:colId xmlns:a16="http://schemas.microsoft.com/office/drawing/2014/main" val="1186686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179897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3F45D124-7230-8F2F-387C-F6E6C9BB7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56192"/>
              </p:ext>
            </p:extLst>
          </p:nvPr>
        </p:nvGraphicFramePr>
        <p:xfrm>
          <a:off x="6657784" y="5794008"/>
          <a:ext cx="9841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091">
                  <a:extLst>
                    <a:ext uri="{9D8B030D-6E8A-4147-A177-3AD203B41FA5}">
                      <a16:colId xmlns:a16="http://schemas.microsoft.com/office/drawing/2014/main" val="1575663267"/>
                    </a:ext>
                  </a:extLst>
                </a:gridCol>
                <a:gridCol w="492091">
                  <a:extLst>
                    <a:ext uri="{9D8B030D-6E8A-4147-A177-3AD203B41FA5}">
                      <a16:colId xmlns:a16="http://schemas.microsoft.com/office/drawing/2014/main" val="1186686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179897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48DCDA-CDD9-1200-AED1-6FC6509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09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37FC67-2747-5531-B7A1-76D88A71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型態學影像處理的延伸應用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7095C6-0671-49E8-DC22-76D9BAEA0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輪胎胎紋影像檢測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601BD1-DB1B-0BCC-1C52-01AC2906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67" y="3420827"/>
            <a:ext cx="2476846" cy="24482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F49C9B-824C-8736-1B6D-6C8B7EDD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300" y="3420826"/>
            <a:ext cx="2410161" cy="24482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012D13A-8DF1-EF2F-758A-903945EE3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48" y="3420826"/>
            <a:ext cx="2438740" cy="24292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9A8B4B8-98E2-43A3-7E42-1BA3EBC4E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375" y="3411300"/>
            <a:ext cx="2381582" cy="24387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3FFDD31-2E0D-6640-450F-C79B2BE76C0A}"/>
              </a:ext>
            </a:extLst>
          </p:cNvPr>
          <p:cNvSpPr/>
          <p:nvPr/>
        </p:nvSpPr>
        <p:spPr>
          <a:xfrm>
            <a:off x="2044460" y="2564382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110BCD-C0A2-A823-55E2-F10A56EC04D8}"/>
              </a:ext>
            </a:extLst>
          </p:cNvPr>
          <p:cNvSpPr/>
          <p:nvPr/>
        </p:nvSpPr>
        <p:spPr>
          <a:xfrm>
            <a:off x="3765142" y="2564382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二值化影像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7D13D1-1D0D-1B11-C273-686A9EDBA9B9}"/>
              </a:ext>
            </a:extLst>
          </p:cNvPr>
          <p:cNvSpPr/>
          <p:nvPr/>
        </p:nvSpPr>
        <p:spPr>
          <a:xfrm>
            <a:off x="5485824" y="2564382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F0D3A3-0EBF-D232-ACEB-665A4CDB7DA8}"/>
              </a:ext>
            </a:extLst>
          </p:cNvPr>
          <p:cNvSpPr/>
          <p:nvPr/>
        </p:nvSpPr>
        <p:spPr>
          <a:xfrm>
            <a:off x="7206506" y="2564382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連通元件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4A6CC1-59BD-DE4D-8219-1BFED77F634F}"/>
              </a:ext>
            </a:extLst>
          </p:cNvPr>
          <p:cNvSpPr/>
          <p:nvPr/>
        </p:nvSpPr>
        <p:spPr>
          <a:xfrm>
            <a:off x="8927188" y="2564382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區塊面積</a:t>
            </a: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B1292FB-1B57-C665-316B-E966FCAC156C}"/>
              </a:ext>
            </a:extLst>
          </p:cNvPr>
          <p:cNvSpPr/>
          <p:nvPr/>
        </p:nvSpPr>
        <p:spPr>
          <a:xfrm>
            <a:off x="3459192" y="2734574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12A8A014-4060-ECEA-212F-AF40F83DD7F3}"/>
              </a:ext>
            </a:extLst>
          </p:cNvPr>
          <p:cNvSpPr/>
          <p:nvPr/>
        </p:nvSpPr>
        <p:spPr>
          <a:xfrm>
            <a:off x="5174380" y="2734573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8518EBB-C20D-30F2-5A7D-4C9738AD7447}"/>
              </a:ext>
            </a:extLst>
          </p:cNvPr>
          <p:cNvSpPr/>
          <p:nvPr/>
        </p:nvSpPr>
        <p:spPr>
          <a:xfrm>
            <a:off x="6900556" y="2734573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B0F3A17-2AC5-28FB-1051-5C003E22066B}"/>
              </a:ext>
            </a:extLst>
          </p:cNvPr>
          <p:cNvSpPr/>
          <p:nvPr/>
        </p:nvSpPr>
        <p:spPr>
          <a:xfrm>
            <a:off x="8596749" y="2740100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6B14DD-D58C-E1E7-5118-E29BC004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1612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DC2132-2FD2-C49D-6664-0DA1BFFD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輪胎胎紋影像檢測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456A591-060A-27CE-D66E-B0B3AFE4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3393" y="2773307"/>
            <a:ext cx="2095961" cy="2101321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116256-2524-F42B-7D02-EF1F7BA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086" y="2789388"/>
            <a:ext cx="2095961" cy="20691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26EFFE-47E5-BBF9-620D-6EE1F2CA73DF}"/>
              </a:ext>
            </a:extLst>
          </p:cNvPr>
          <p:cNvSpPr txBox="1"/>
          <p:nvPr/>
        </p:nvSpPr>
        <p:spPr>
          <a:xfrm>
            <a:off x="5961840" y="49288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二值化影像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F2A2E9F-C7BD-A911-7181-B4359838AD80}"/>
              </a:ext>
            </a:extLst>
          </p:cNvPr>
          <p:cNvSpPr txBox="1"/>
          <p:nvPr/>
        </p:nvSpPr>
        <p:spPr>
          <a:xfrm>
            <a:off x="8452793" y="49288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型態學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4BC2E85-16B4-9740-64D2-31A0C348058C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把二值化影像中，胎紋之外的雜訊去除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斷開處理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侵蝕後，再膨脹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圖片大小：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3024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3024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結構元素：正方形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388BE5B-C140-7DFE-225F-1BE290A8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767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671211-8479-2727-713C-824762B5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輪胎胎紋影像檢測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CBF3833-4649-0412-EFB3-EB7B560E6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6686" y="4045470"/>
            <a:ext cx="1876564" cy="1876564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5EE502-F7CF-0281-B1D5-217BB9DE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062" y="1906119"/>
            <a:ext cx="1815812" cy="18765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A794477-B322-5C2B-299C-9992D3580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956" y="1906119"/>
            <a:ext cx="1835169" cy="18765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9E6F32B-4B3F-7F8C-1E00-7844011E6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957" y="4045470"/>
            <a:ext cx="1862402" cy="187656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FF4EEE9-F9D9-502D-4630-A088B97CE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1121" y="2308054"/>
            <a:ext cx="2238499" cy="222463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23723EE-CE62-8FC9-B5B5-83E714F45DFE}"/>
              </a:ext>
            </a:extLst>
          </p:cNvPr>
          <p:cNvSpPr txBox="1"/>
          <p:nvPr/>
        </p:nvSpPr>
        <p:spPr>
          <a:xfrm>
            <a:off x="1802919" y="26597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胎紋正常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0BFAC2-9947-7F8F-6B74-6F011EFDF6D7}"/>
              </a:ext>
            </a:extLst>
          </p:cNvPr>
          <p:cNvSpPr txBox="1"/>
          <p:nvPr/>
        </p:nvSpPr>
        <p:spPr>
          <a:xfrm>
            <a:off x="1802919" y="47990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胎紋過淺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B753730-BF45-4367-9057-7DB788F46DB5}"/>
              </a:ext>
            </a:extLst>
          </p:cNvPr>
          <p:cNvSpPr txBox="1"/>
          <p:nvPr/>
        </p:nvSpPr>
        <p:spPr>
          <a:xfrm>
            <a:off x="8846373" y="47128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區塊面積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218F2E-84D7-AB94-4A83-FA6EC32C65E7}"/>
              </a:ext>
            </a:extLst>
          </p:cNvPr>
          <p:cNvSpPr txBox="1"/>
          <p:nvPr/>
        </p:nvSpPr>
        <p:spPr>
          <a:xfrm>
            <a:off x="8589893" y="51120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分類判斷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B8A0B1C-377B-D35B-EECB-CE09C154319F}"/>
              </a:ext>
            </a:extLst>
          </p:cNvPr>
          <p:cNvSpPr txBox="1"/>
          <p:nvPr/>
        </p:nvSpPr>
        <p:spPr>
          <a:xfrm>
            <a:off x="7200359" y="31373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輪廓長度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B97756-6BFB-C3B4-289F-2A3E28C4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48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2C1DF-0F0D-BAFF-EC7C-F1BD0A14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車牌影像偵測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C122BB-B69E-6D3E-E7FE-4569B38C53CD}"/>
              </a:ext>
            </a:extLst>
          </p:cNvPr>
          <p:cNvSpPr/>
          <p:nvPr/>
        </p:nvSpPr>
        <p:spPr>
          <a:xfrm>
            <a:off x="1328467" y="2452239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輸入影像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77C2C3-AC65-1073-1BDF-967F893DD46A}"/>
              </a:ext>
            </a:extLst>
          </p:cNvPr>
          <p:cNvSpPr/>
          <p:nvPr/>
        </p:nvSpPr>
        <p:spPr>
          <a:xfrm>
            <a:off x="3049149" y="2452239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預處理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8598ED-FFED-AC3A-54F4-6B2C96C0CC68}"/>
              </a:ext>
            </a:extLst>
          </p:cNvPr>
          <p:cNvSpPr/>
          <p:nvPr/>
        </p:nvSpPr>
        <p:spPr>
          <a:xfrm>
            <a:off x="4769831" y="2452239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8A3BE154-093C-9B25-0060-2B4EF7793698}"/>
              </a:ext>
            </a:extLst>
          </p:cNvPr>
          <p:cNvSpPr/>
          <p:nvPr/>
        </p:nvSpPr>
        <p:spPr>
          <a:xfrm>
            <a:off x="2743199" y="2622431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BDAFB1A4-C38C-8AEB-6A9B-E0647AB8B770}"/>
              </a:ext>
            </a:extLst>
          </p:cNvPr>
          <p:cNvSpPr/>
          <p:nvPr/>
        </p:nvSpPr>
        <p:spPr>
          <a:xfrm>
            <a:off x="4458387" y="2622430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126E7156-497A-BB78-57E9-362D42B35577}"/>
              </a:ext>
            </a:extLst>
          </p:cNvPr>
          <p:cNvSpPr/>
          <p:nvPr/>
        </p:nvSpPr>
        <p:spPr>
          <a:xfrm>
            <a:off x="6184563" y="2622430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69EE20-3905-98E8-CC69-03859AE14488}"/>
              </a:ext>
            </a:extLst>
          </p:cNvPr>
          <p:cNvSpPr/>
          <p:nvPr/>
        </p:nvSpPr>
        <p:spPr>
          <a:xfrm>
            <a:off x="6506554" y="2449901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黑白比例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20512E-137E-26B8-8DCE-F174FA01CEBB}"/>
              </a:ext>
            </a:extLst>
          </p:cNvPr>
          <p:cNvSpPr/>
          <p:nvPr/>
        </p:nvSpPr>
        <p:spPr>
          <a:xfrm>
            <a:off x="6506554" y="1826211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連通元件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118BCA-7D40-E704-DBA9-1334DA262F15}"/>
              </a:ext>
            </a:extLst>
          </p:cNvPr>
          <p:cNvSpPr/>
          <p:nvPr/>
        </p:nvSpPr>
        <p:spPr>
          <a:xfrm>
            <a:off x="6506554" y="3073591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黑白變化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4E0887-E671-E88C-2D94-560E3B72C6B0}"/>
              </a:ext>
            </a:extLst>
          </p:cNvPr>
          <p:cNvSpPr/>
          <p:nvPr/>
        </p:nvSpPr>
        <p:spPr>
          <a:xfrm>
            <a:off x="8226659" y="2449901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分類器</a:t>
            </a:r>
          </a:p>
        </p:txBody>
      </p:sp>
      <p:sp>
        <p:nvSpPr>
          <p:cNvPr id="17" name="箭號: 彎曲 16">
            <a:extLst>
              <a:ext uri="{FF2B5EF4-FFF2-40B4-BE49-F238E27FC236}">
                <a16:creationId xmlns:a16="http://schemas.microsoft.com/office/drawing/2014/main" id="{B8E72595-E6C7-F7E5-8950-5288E999FA51}"/>
              </a:ext>
            </a:extLst>
          </p:cNvPr>
          <p:cNvSpPr/>
          <p:nvPr/>
        </p:nvSpPr>
        <p:spPr>
          <a:xfrm>
            <a:off x="6262777" y="1958196"/>
            <a:ext cx="243777" cy="724619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箭號: 彎曲 17">
            <a:extLst>
              <a:ext uri="{FF2B5EF4-FFF2-40B4-BE49-F238E27FC236}">
                <a16:creationId xmlns:a16="http://schemas.microsoft.com/office/drawing/2014/main" id="{7FD646CD-C063-BC67-5CC2-D74CF760DA91}"/>
              </a:ext>
            </a:extLst>
          </p:cNvPr>
          <p:cNvSpPr/>
          <p:nvPr/>
        </p:nvSpPr>
        <p:spPr>
          <a:xfrm rot="10800000" flipH="1">
            <a:off x="6262777" y="2666856"/>
            <a:ext cx="243777" cy="724619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DB725643-12D1-646C-78E1-C7A90757548D}"/>
              </a:ext>
            </a:extLst>
          </p:cNvPr>
          <p:cNvSpPr/>
          <p:nvPr/>
        </p:nvSpPr>
        <p:spPr>
          <a:xfrm>
            <a:off x="7931572" y="2622429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彎曲 22">
            <a:extLst>
              <a:ext uri="{FF2B5EF4-FFF2-40B4-BE49-F238E27FC236}">
                <a16:creationId xmlns:a16="http://schemas.microsoft.com/office/drawing/2014/main" id="{54B606AF-234C-48E4-3F95-4B58DD680FEC}"/>
              </a:ext>
            </a:extLst>
          </p:cNvPr>
          <p:cNvSpPr/>
          <p:nvPr/>
        </p:nvSpPr>
        <p:spPr>
          <a:xfrm rot="16200000" flipH="1" flipV="1">
            <a:off x="7634790" y="2259002"/>
            <a:ext cx="724619" cy="243776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箭號: 彎曲 23">
            <a:extLst>
              <a:ext uri="{FF2B5EF4-FFF2-40B4-BE49-F238E27FC236}">
                <a16:creationId xmlns:a16="http://schemas.microsoft.com/office/drawing/2014/main" id="{930BD84B-46B6-F053-2ECC-0F3CF8EE5AF2}"/>
              </a:ext>
            </a:extLst>
          </p:cNvPr>
          <p:cNvSpPr/>
          <p:nvPr/>
        </p:nvSpPr>
        <p:spPr>
          <a:xfrm rot="5400000" flipH="1">
            <a:off x="7596530" y="2911589"/>
            <a:ext cx="791044" cy="243776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08507B-578B-7167-EB4B-3329357C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67" y="3226279"/>
            <a:ext cx="2538786" cy="307939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4B75141-6704-9FCB-F483-C376D78AA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60" y="3608429"/>
            <a:ext cx="1343212" cy="114316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156E8EF5-4AD9-D164-5464-4936EFD16E77}"/>
              </a:ext>
            </a:extLst>
          </p:cNvPr>
          <p:cNvSpPr txBox="1"/>
          <p:nvPr/>
        </p:nvSpPr>
        <p:spPr>
          <a:xfrm>
            <a:off x="4717468" y="485814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車牌候選</a:t>
            </a:r>
            <a:endParaRPr lang="en-US" altLang="zh-TW" dirty="0"/>
          </a:p>
          <a:p>
            <a:r>
              <a:rPr lang="zh-TW" altLang="en-US" dirty="0"/>
              <a:t>影像區域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ECD361F-7270-A3FC-DC20-4A3C2E15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10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4540B-CAB0-BE8E-A13F-6780195A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車牌影像偵測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DA4A3E-8706-099E-C91F-3D28B3B64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去除二值化影像中車牌的雜訊，提升偵測率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斷開處理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侵蝕後，再膨脹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原圖大小：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1280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800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車牌候選區域</a:t>
            </a:r>
            <a:b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最小：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、最大：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結構元素：正方形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3*3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B92037-8FD0-5FFF-1AFD-495655A8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795" y="1845734"/>
            <a:ext cx="1876953" cy="10345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4AFBE0-000B-5625-6E6B-7880E97C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794" y="3225961"/>
            <a:ext cx="1876953" cy="10151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56F3FD-898B-3D44-98A4-B96133B8C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793" y="4586808"/>
            <a:ext cx="1876953" cy="102645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158789D-10E9-B94B-685D-E91BD4AFE0A9}"/>
              </a:ext>
            </a:extLst>
          </p:cNvPr>
          <p:cNvSpPr txBox="1"/>
          <p:nvPr/>
        </p:nvSpPr>
        <p:spPr>
          <a:xfrm>
            <a:off x="7749687" y="28359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二值化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826F14-D67B-273E-89F8-1B87240B539C}"/>
              </a:ext>
            </a:extLst>
          </p:cNvPr>
          <p:cNvSpPr txBox="1"/>
          <p:nvPr/>
        </p:nvSpPr>
        <p:spPr>
          <a:xfrm>
            <a:off x="7865100" y="41954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侵蝕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305297-8646-13A4-6CFF-FAAAEF820B8D}"/>
              </a:ext>
            </a:extLst>
          </p:cNvPr>
          <p:cNvSpPr txBox="1"/>
          <p:nvPr/>
        </p:nvSpPr>
        <p:spPr>
          <a:xfrm>
            <a:off x="7865099" y="5661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膨脹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834AA9-3A82-03AB-C2D9-81EFF89F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172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E76B5-AA42-3897-449A-594D1AC7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車牌影像偵測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7BBFDEC-4553-E5FA-86F5-23543C347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49998"/>
            <a:ext cx="10058400" cy="3815255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44A622-94E5-8C69-922D-2EF06D4C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820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5BB66E-4A5C-E687-DBC6-6394CE3E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車牌影像偵測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81B5FF-A17C-54C0-15C3-6CAE192A7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254" y="1846263"/>
            <a:ext cx="9613817" cy="4022725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27DBE6-7B23-EC52-8FFB-D9406B28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354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9001F-43B1-30D4-F4E5-8EDCA567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車牌影像偵測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偵測結果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84690A-0CB1-C1E7-A5B9-32A4FD330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5DBC20-7C2E-23A7-0759-ACC3FFEE3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66" y="1999780"/>
            <a:ext cx="4305901" cy="37152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492925-5DC6-F1A5-70EE-4E8533754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953" y="2271280"/>
            <a:ext cx="5649113" cy="317226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E1131C-E584-2EF6-98B2-BC16AB7F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717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37FC67-2747-5531-B7A1-76D88A71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型態學影像處理的延伸應用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7095C6-0671-49E8-DC22-76D9BAEA0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車道標線影像偵測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FFDD31-2E0D-6640-450F-C79B2BE76C0A}"/>
              </a:ext>
            </a:extLst>
          </p:cNvPr>
          <p:cNvSpPr/>
          <p:nvPr/>
        </p:nvSpPr>
        <p:spPr>
          <a:xfrm>
            <a:off x="2044460" y="2564382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110BCD-C0A2-A823-55E2-F10A56EC04D8}"/>
              </a:ext>
            </a:extLst>
          </p:cNvPr>
          <p:cNvSpPr/>
          <p:nvPr/>
        </p:nvSpPr>
        <p:spPr>
          <a:xfrm>
            <a:off x="3765142" y="2564382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二值化影像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7D13D1-1D0D-1B11-C273-686A9EDBA9B9}"/>
              </a:ext>
            </a:extLst>
          </p:cNvPr>
          <p:cNvSpPr/>
          <p:nvPr/>
        </p:nvSpPr>
        <p:spPr>
          <a:xfrm>
            <a:off x="5485824" y="2564382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F0D3A3-0EBF-D232-ACEB-665A4CDB7DA8}"/>
              </a:ext>
            </a:extLst>
          </p:cNvPr>
          <p:cNvSpPr/>
          <p:nvPr/>
        </p:nvSpPr>
        <p:spPr>
          <a:xfrm>
            <a:off x="7206506" y="2564382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連通元件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4A6CC1-59BD-DE4D-8219-1BFED77F634F}"/>
              </a:ext>
            </a:extLst>
          </p:cNvPr>
          <p:cNvSpPr/>
          <p:nvPr/>
        </p:nvSpPr>
        <p:spPr>
          <a:xfrm>
            <a:off x="8927188" y="2564382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區塊面積</a:t>
            </a: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B1292FB-1B57-C665-316B-E966FCAC156C}"/>
              </a:ext>
            </a:extLst>
          </p:cNvPr>
          <p:cNvSpPr/>
          <p:nvPr/>
        </p:nvSpPr>
        <p:spPr>
          <a:xfrm>
            <a:off x="3459192" y="2734574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12A8A014-4060-ECEA-212F-AF40F83DD7F3}"/>
              </a:ext>
            </a:extLst>
          </p:cNvPr>
          <p:cNvSpPr/>
          <p:nvPr/>
        </p:nvSpPr>
        <p:spPr>
          <a:xfrm>
            <a:off x="5174380" y="2734573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8518EBB-C20D-30F2-5A7D-4C9738AD7447}"/>
              </a:ext>
            </a:extLst>
          </p:cNvPr>
          <p:cNvSpPr/>
          <p:nvPr/>
        </p:nvSpPr>
        <p:spPr>
          <a:xfrm>
            <a:off x="6900556" y="2734573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B0F3A17-2AC5-28FB-1051-5C003E22066B}"/>
              </a:ext>
            </a:extLst>
          </p:cNvPr>
          <p:cNvSpPr/>
          <p:nvPr/>
        </p:nvSpPr>
        <p:spPr>
          <a:xfrm>
            <a:off x="8596749" y="2740100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E609AD-92BC-7E1B-137D-9A4917DD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15" y="3571699"/>
            <a:ext cx="2443891" cy="18297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D9EBFB6-224A-04EF-EC87-7E8673A1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844" y="3566896"/>
            <a:ext cx="2443891" cy="183452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886B01A-8DF5-D3CA-8FD2-13EF3C2E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90" y="3566896"/>
            <a:ext cx="2456834" cy="183452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30E3DAC-F9AF-9B52-1606-AF5B594C1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5879" y="3571589"/>
            <a:ext cx="2456834" cy="182982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661260-A2E5-BB30-DDC3-C6EF6074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037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C0B08-DEAE-8654-7840-BD776197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車道標線影像偵測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3FAAC8-B26C-2ED7-20B2-D577B5E67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結構元素：正方形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先連續膨脹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0FC55E-C0DD-CF40-95CE-2E37E534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34487"/>
            <a:ext cx="3150609" cy="23448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612576B-C527-3924-F09D-01C74C16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175" y="3130245"/>
            <a:ext cx="3150609" cy="23490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92E502-939B-165D-D443-C81634C5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70" y="3130245"/>
            <a:ext cx="3150609" cy="235694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D02D8A-0756-32FC-466A-5273D9AA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48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25996-13D8-7BFE-69C0-344EB88A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De-noising Auto-encoder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DF115F1-F477-6938-B725-E6DA64F5B3A5}"/>
              </a:ext>
            </a:extLst>
          </p:cNvPr>
          <p:cNvCxnSpPr>
            <a:cxnSpLocks/>
          </p:cNvCxnSpPr>
          <p:nvPr/>
        </p:nvCxnSpPr>
        <p:spPr>
          <a:xfrm>
            <a:off x="9413085" y="2457059"/>
            <a:ext cx="0" cy="145993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F66F906-3AEF-6FAF-7505-341E2D10F3F2}"/>
              </a:ext>
            </a:extLst>
          </p:cNvPr>
          <p:cNvSpPr/>
          <p:nvPr/>
        </p:nvSpPr>
        <p:spPr>
          <a:xfrm rot="5400000">
            <a:off x="5644768" y="4249304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右箭號 9">
            <a:extLst>
              <a:ext uri="{FF2B5EF4-FFF2-40B4-BE49-F238E27FC236}">
                <a16:creationId xmlns:a16="http://schemas.microsoft.com/office/drawing/2014/main" id="{08C94D29-8FBE-90B9-651E-7C5560646C15}"/>
              </a:ext>
            </a:extLst>
          </p:cNvPr>
          <p:cNvSpPr/>
          <p:nvPr/>
        </p:nvSpPr>
        <p:spPr>
          <a:xfrm>
            <a:off x="3754759" y="4194358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0E6EA07-78EC-259A-AAEE-4CF905C4F15D}"/>
              </a:ext>
            </a:extLst>
          </p:cNvPr>
          <p:cNvCxnSpPr>
            <a:cxnSpLocks/>
          </p:cNvCxnSpPr>
          <p:nvPr/>
        </p:nvCxnSpPr>
        <p:spPr>
          <a:xfrm flipH="1">
            <a:off x="3731534" y="2461703"/>
            <a:ext cx="5688826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49">
            <a:extLst>
              <a:ext uri="{FF2B5EF4-FFF2-40B4-BE49-F238E27FC236}">
                <a16:creationId xmlns:a16="http://schemas.microsoft.com/office/drawing/2014/main" id="{9E57AC8E-0F1B-8F32-3CFC-157B82626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756" y="2478761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As close as possible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BD41D1-A10A-5110-4A2C-339073D45744}"/>
              </a:ext>
            </a:extLst>
          </p:cNvPr>
          <p:cNvSpPr/>
          <p:nvPr/>
        </p:nvSpPr>
        <p:spPr>
          <a:xfrm>
            <a:off x="4141852" y="399583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Encoder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4AF68B-585C-1409-6890-64B8FC80E11E}"/>
              </a:ext>
            </a:extLst>
          </p:cNvPr>
          <p:cNvSpPr/>
          <p:nvPr/>
        </p:nvSpPr>
        <p:spPr>
          <a:xfrm>
            <a:off x="6990556" y="403120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Decoder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向右箭號 9">
            <a:extLst>
              <a:ext uri="{FF2B5EF4-FFF2-40B4-BE49-F238E27FC236}">
                <a16:creationId xmlns:a16="http://schemas.microsoft.com/office/drawing/2014/main" id="{4B4693C5-E424-C0C1-40B6-B11132CE275E}"/>
              </a:ext>
            </a:extLst>
          </p:cNvPr>
          <p:cNvSpPr/>
          <p:nvPr/>
        </p:nvSpPr>
        <p:spPr>
          <a:xfrm>
            <a:off x="5571050" y="4194358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右箭號 9">
            <a:extLst>
              <a:ext uri="{FF2B5EF4-FFF2-40B4-BE49-F238E27FC236}">
                <a16:creationId xmlns:a16="http://schemas.microsoft.com/office/drawing/2014/main" id="{234822AF-D5C5-BB0C-3080-B1F9B0D0AEC0}"/>
              </a:ext>
            </a:extLst>
          </p:cNvPr>
          <p:cNvSpPr/>
          <p:nvPr/>
        </p:nvSpPr>
        <p:spPr>
          <a:xfrm>
            <a:off x="6573714" y="4211378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右箭號 9">
            <a:extLst>
              <a:ext uri="{FF2B5EF4-FFF2-40B4-BE49-F238E27FC236}">
                <a16:creationId xmlns:a16="http://schemas.microsoft.com/office/drawing/2014/main" id="{5ACA855D-101D-7F0E-6F85-FB3991AFDE07}"/>
              </a:ext>
            </a:extLst>
          </p:cNvPr>
          <p:cNvSpPr/>
          <p:nvPr/>
        </p:nvSpPr>
        <p:spPr>
          <a:xfrm>
            <a:off x="8426792" y="4211378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61E1829-FCFB-1673-B1A5-A24E3E166C18}"/>
              </a:ext>
            </a:extLst>
          </p:cNvPr>
          <p:cNvSpPr txBox="1"/>
          <p:nvPr/>
        </p:nvSpPr>
        <p:spPr>
          <a:xfrm rot="5400000">
            <a:off x="5723501" y="4252471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69ABE69-0AE4-03A5-AC77-555A135C0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36" y="3929297"/>
            <a:ext cx="1181100" cy="11811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654094F-8821-264A-BB30-4E88C7AD9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535" y="3939541"/>
            <a:ext cx="1181100" cy="11811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AB35F33-2070-A752-D39B-D3F7FAF3C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36" y="2005927"/>
            <a:ext cx="1181100" cy="1181100"/>
          </a:xfrm>
          <a:prstGeom prst="rect">
            <a:avLst/>
          </a:prstGeom>
        </p:spPr>
      </p:pic>
      <p:sp>
        <p:nvSpPr>
          <p:cNvPr id="18" name="文字方塊 49">
            <a:extLst>
              <a:ext uri="{FF2B5EF4-FFF2-40B4-BE49-F238E27FC236}">
                <a16:creationId xmlns:a16="http://schemas.microsoft.com/office/drawing/2014/main" id="{CBD9DD56-FB5B-600A-0A51-DE72023DC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947" y="3314464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Add noises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向右箭號 9">
            <a:extLst>
              <a:ext uri="{FF2B5EF4-FFF2-40B4-BE49-F238E27FC236}">
                <a16:creationId xmlns:a16="http://schemas.microsoft.com/office/drawing/2014/main" id="{39AEDB20-CCC4-6E03-F49B-3C236C762CC3}"/>
              </a:ext>
            </a:extLst>
          </p:cNvPr>
          <p:cNvSpPr/>
          <p:nvPr/>
        </p:nvSpPr>
        <p:spPr>
          <a:xfrm rot="5400000">
            <a:off x="2822367" y="3397988"/>
            <a:ext cx="523220" cy="3299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6CC1A8E-E135-3E4E-F0A9-9ED5B516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899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C0B08-DEAE-8654-7840-BD776197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車道標線影像偵測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3FAAC8-B26C-2ED7-20B2-D577B5E67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結構元素：正方形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膨脹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次後，再侵蝕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BD9D29-FF46-4B57-0701-C3F06258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45" y="3103067"/>
            <a:ext cx="2941345" cy="21762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CB73710-DAF8-36B5-DFAB-51E9F12E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19" y="3096932"/>
            <a:ext cx="2941346" cy="218349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80A0913-1B52-1AFB-7AF4-B0229BE6C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395" y="3096932"/>
            <a:ext cx="2941346" cy="220788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46979-8CBC-D54D-BC98-752E2962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836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37FC67-2747-5531-B7A1-76D88A71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行人影像追蹤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7142BC55-E7B0-4D00-334E-CE69A3593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3922" y="3197558"/>
            <a:ext cx="1188918" cy="2125020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3FFDD31-2E0D-6640-450F-C79B2BE76C0A}"/>
              </a:ext>
            </a:extLst>
          </p:cNvPr>
          <p:cNvSpPr/>
          <p:nvPr/>
        </p:nvSpPr>
        <p:spPr>
          <a:xfrm>
            <a:off x="2122098" y="2114944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110BCD-C0A2-A823-55E2-F10A56EC04D8}"/>
              </a:ext>
            </a:extLst>
          </p:cNvPr>
          <p:cNvSpPr/>
          <p:nvPr/>
        </p:nvSpPr>
        <p:spPr>
          <a:xfrm>
            <a:off x="3842780" y="2114944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二值化影像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7D13D1-1D0D-1B11-C273-686A9EDBA9B9}"/>
              </a:ext>
            </a:extLst>
          </p:cNvPr>
          <p:cNvSpPr/>
          <p:nvPr/>
        </p:nvSpPr>
        <p:spPr>
          <a:xfrm>
            <a:off x="5563462" y="2114944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F0D3A3-0EBF-D232-ACEB-665A4CDB7DA8}"/>
              </a:ext>
            </a:extLst>
          </p:cNvPr>
          <p:cNvSpPr/>
          <p:nvPr/>
        </p:nvSpPr>
        <p:spPr>
          <a:xfrm>
            <a:off x="7284144" y="2114944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連通元件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4A6CC1-59BD-DE4D-8219-1BFED77F634F}"/>
              </a:ext>
            </a:extLst>
          </p:cNvPr>
          <p:cNvSpPr/>
          <p:nvPr/>
        </p:nvSpPr>
        <p:spPr>
          <a:xfrm>
            <a:off x="9004826" y="2114944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初始化追蹤</a:t>
            </a: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B1292FB-1B57-C665-316B-E966FCAC156C}"/>
              </a:ext>
            </a:extLst>
          </p:cNvPr>
          <p:cNvSpPr/>
          <p:nvPr/>
        </p:nvSpPr>
        <p:spPr>
          <a:xfrm>
            <a:off x="3536830" y="2285136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12A8A014-4060-ECEA-212F-AF40F83DD7F3}"/>
              </a:ext>
            </a:extLst>
          </p:cNvPr>
          <p:cNvSpPr/>
          <p:nvPr/>
        </p:nvSpPr>
        <p:spPr>
          <a:xfrm>
            <a:off x="5252018" y="2285135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8518EBB-C20D-30F2-5A7D-4C9738AD7447}"/>
              </a:ext>
            </a:extLst>
          </p:cNvPr>
          <p:cNvSpPr/>
          <p:nvPr/>
        </p:nvSpPr>
        <p:spPr>
          <a:xfrm>
            <a:off x="6978194" y="2285135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B0F3A17-2AC5-28FB-1051-5C003E22066B}"/>
              </a:ext>
            </a:extLst>
          </p:cNvPr>
          <p:cNvSpPr/>
          <p:nvPr/>
        </p:nvSpPr>
        <p:spPr>
          <a:xfrm>
            <a:off x="8674387" y="2290662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5C5A1D-3A12-BC32-D770-671C0FF85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14" y="3197557"/>
            <a:ext cx="2329452" cy="21444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47C3BE-7D83-0860-346E-E6F66F55A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220" y="3197557"/>
            <a:ext cx="2323748" cy="214446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BF412CD-AF6A-172E-120C-199FFB564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794" y="3197557"/>
            <a:ext cx="2348708" cy="212502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900AA1BA-E5D0-069A-0181-70C73FB67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456" y="3187971"/>
            <a:ext cx="2323749" cy="213460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986C42-759A-1686-2B65-2444154E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3835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0A4F6-6E82-CE08-8B71-34E70A37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行人影像追蹤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型態學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05BAC3-1742-9E98-DA7D-6FE35E58E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二值化後目標破碎，導致連通元件分析目標的質心和面積錯誤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結構元素：正方形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3*3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閉合：</a:t>
            </a:r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膨脹將目標影像破碎處填補起來，</a:t>
            </a:r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再侵蝕使目標還原成原來大小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7120EB-707B-0D9A-F1AA-DE9D6CF6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076" y="2536165"/>
            <a:ext cx="1529763" cy="27979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96EBE8-C485-2A28-1528-08F6788E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201" y="2536165"/>
            <a:ext cx="1529763" cy="28543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D72D4B4-98EC-4C14-407A-7CF7BAA04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938" y="2531214"/>
            <a:ext cx="1474742" cy="279793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A073019-FFC1-4ADF-1786-0982B69E3BC6}"/>
              </a:ext>
            </a:extLst>
          </p:cNvPr>
          <p:cNvSpPr txBox="1"/>
          <p:nvPr/>
        </p:nvSpPr>
        <p:spPr>
          <a:xfrm>
            <a:off x="6579375" y="53905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二值化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1E5144-1748-3401-24BE-88A9F9D61BB4}"/>
              </a:ext>
            </a:extLst>
          </p:cNvPr>
          <p:cNvSpPr txBox="1"/>
          <p:nvPr/>
        </p:nvSpPr>
        <p:spPr>
          <a:xfrm>
            <a:off x="8371916" y="54451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膨脹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E6C736-B398-03FD-A962-B993AEF59C36}"/>
              </a:ext>
            </a:extLst>
          </p:cNvPr>
          <p:cNvSpPr txBox="1"/>
          <p:nvPr/>
        </p:nvSpPr>
        <p:spPr>
          <a:xfrm>
            <a:off x="10095143" y="54451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侵蝕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FB80D1-85FF-C626-300E-CD1E2156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4384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0551F-842C-09EF-778D-1656BF26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灰階影像的斷開與閉合處理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FB62A2-BFB0-3DA1-5EF0-B8D33924E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088709"/>
            <a:ext cx="10058400" cy="353783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01B463E-BAB7-9940-0482-991B9906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437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35AD99-D3DC-0C8B-6B76-A71CB0AA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灰階影像的斷開與閉合處理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DDEF0D-E724-2F6E-D281-0D8F70092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852742"/>
            <a:ext cx="10058400" cy="4009767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4B814D-6AA3-5E84-0072-308C3802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125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38A92D-B5D6-D5DE-ACCC-62668AB6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灰階影像的型態學影像處理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A12FD59-667A-803A-7816-F6D3D93CB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673" y="1846263"/>
            <a:ext cx="9092979" cy="4022725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AF0FBA-34EA-EE8E-53CE-80FF5B53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980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913F8-5646-F722-BD31-BCF6C26D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灰階影像的型態學影像處理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632D58-A570-E191-FABB-45B4A0F33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473" y="1846263"/>
            <a:ext cx="9445379" cy="4022725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9455AF-AB7B-C4DF-9369-7EA2B82E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1957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51753-2381-96EB-EB10-0E5610AB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灰階影像的型態學影像處理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95A1001-4F20-EECE-8494-A255E6B96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797" y="1846263"/>
            <a:ext cx="9912732" cy="4022725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46A9879-36E5-1321-EB7E-E75FED5D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427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1F5E1-57A9-9B38-A182-8F0E3B2D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車輛顏色分類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DD0348-4388-65A9-9555-B44023BBC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將車輛與其背景影像的顏色，分成四個類別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48026E-5E37-3488-5BD7-C6700F34C507}"/>
              </a:ext>
            </a:extLst>
          </p:cNvPr>
          <p:cNvSpPr/>
          <p:nvPr/>
        </p:nvSpPr>
        <p:spPr>
          <a:xfrm>
            <a:off x="1889185" y="2340095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彩色影像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4F6878-7B51-5713-806C-AF79BD6DEEC8}"/>
              </a:ext>
            </a:extLst>
          </p:cNvPr>
          <p:cNvSpPr/>
          <p:nvPr/>
        </p:nvSpPr>
        <p:spPr>
          <a:xfrm>
            <a:off x="3609867" y="2340095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侵蝕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5B09F6-46A9-4FF4-C2E8-DAC40C81D9DD}"/>
              </a:ext>
            </a:extLst>
          </p:cNvPr>
          <p:cNvSpPr/>
          <p:nvPr/>
        </p:nvSpPr>
        <p:spPr>
          <a:xfrm>
            <a:off x="5330549" y="2340095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膨脹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CF666B-7EDA-9A05-35B9-EBC3EF47D083}"/>
              </a:ext>
            </a:extLst>
          </p:cNvPr>
          <p:cNvSpPr/>
          <p:nvPr/>
        </p:nvSpPr>
        <p:spPr>
          <a:xfrm>
            <a:off x="7051231" y="2340095"/>
            <a:ext cx="1414732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RGB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HSV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64C5AC-9C8A-B964-AFD8-A165FE5FAB80}"/>
              </a:ext>
            </a:extLst>
          </p:cNvPr>
          <p:cNvSpPr/>
          <p:nvPr/>
        </p:nvSpPr>
        <p:spPr>
          <a:xfrm>
            <a:off x="8771912" y="2340095"/>
            <a:ext cx="1450389" cy="534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K-means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分類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95FD0F3B-2184-AB86-5930-61A61C1835AC}"/>
              </a:ext>
            </a:extLst>
          </p:cNvPr>
          <p:cNvSpPr/>
          <p:nvPr/>
        </p:nvSpPr>
        <p:spPr>
          <a:xfrm>
            <a:off x="3303917" y="2510287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D8E49C9-1746-CA44-406E-537EF8970FA9}"/>
              </a:ext>
            </a:extLst>
          </p:cNvPr>
          <p:cNvSpPr/>
          <p:nvPr/>
        </p:nvSpPr>
        <p:spPr>
          <a:xfrm>
            <a:off x="5019105" y="2510286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29138CAC-D495-DFA1-D609-B0CA0BE3D62C}"/>
              </a:ext>
            </a:extLst>
          </p:cNvPr>
          <p:cNvSpPr/>
          <p:nvPr/>
        </p:nvSpPr>
        <p:spPr>
          <a:xfrm>
            <a:off x="6745281" y="2510286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2E3CFCB-56EF-AA2D-DE9E-B14F3BED8D15}"/>
              </a:ext>
            </a:extLst>
          </p:cNvPr>
          <p:cNvSpPr/>
          <p:nvPr/>
        </p:nvSpPr>
        <p:spPr>
          <a:xfrm>
            <a:off x="8441474" y="2515813"/>
            <a:ext cx="305950" cy="18978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3C3629C-650B-EA5C-2556-8FABF557C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53" y="3659234"/>
            <a:ext cx="2429214" cy="160042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47364B6-6673-DC16-BFC4-009FFF95B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240" y="3684684"/>
            <a:ext cx="2429214" cy="155279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CAAFE7C-9D5D-1AC8-A573-A77DD845D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53" y="3665099"/>
            <a:ext cx="2381582" cy="156231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266B30-C41B-3D70-311A-EEC225324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559" y="3673523"/>
            <a:ext cx="2410161" cy="1571844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AB3CACB1-1AA0-21B1-B59D-D9BE2BD6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456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E4F98D-63BC-50A2-69E2-705E96D6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車輛顏色分類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132442-B571-58D4-32CE-6D7FFE3E2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結構元素：圓形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3*3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侵蝕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1~3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次後，</a:t>
            </a:r>
            <a:b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再膨脹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1~3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931238-970F-9A62-3FF4-E397BDA25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330" y="1845734"/>
            <a:ext cx="7259120" cy="421698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8AB7DB-2EC8-9DBC-73B3-08371826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83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B7DE97-F702-BADA-7915-04BB4730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03621"/>
            <a:ext cx="10058400" cy="1450757"/>
          </a:xfrm>
        </p:spPr>
        <p:txBody>
          <a:bodyPr/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Disentanglement</a:t>
            </a:r>
            <a:b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F7C945-B0B6-3386-132C-D3866230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121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E29C1-B1A4-A099-2896-25E9D825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結果比較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FE56F4-8DA7-7878-D1E6-7B447BF88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48645"/>
            <a:ext cx="10058400" cy="341796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E3689-4146-B543-6B9B-50E9245D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02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58B363-BA7C-E5B7-9465-8F95EA8D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Disentanglement</a:t>
            </a:r>
            <a:endParaRPr lang="zh-TW" altLang="en-US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B39F240F-BD9A-1451-0F98-196BA8B92000}"/>
              </a:ext>
            </a:extLst>
          </p:cNvPr>
          <p:cNvSpPr/>
          <p:nvPr/>
        </p:nvSpPr>
        <p:spPr>
          <a:xfrm>
            <a:off x="4231550" y="4139073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155" name="圖片 154">
            <a:extLst>
              <a:ext uri="{FF2B5EF4-FFF2-40B4-BE49-F238E27FC236}">
                <a16:creationId xmlns:a16="http://schemas.microsoft.com/office/drawing/2014/main" id="{87CD5914-7953-7692-474F-0069A3FA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89900" y="4101597"/>
            <a:ext cx="231332" cy="857522"/>
          </a:xfrm>
          <a:prstGeom prst="rect">
            <a:avLst/>
          </a:prstGeom>
        </p:spPr>
      </p:pic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FC78EA02-67B3-713A-506C-6A3E75D28183}"/>
              </a:ext>
            </a:extLst>
          </p:cNvPr>
          <p:cNvCxnSpPr>
            <a:cxnSpLocks/>
          </p:cNvCxnSpPr>
          <p:nvPr/>
        </p:nvCxnSpPr>
        <p:spPr>
          <a:xfrm>
            <a:off x="5431313" y="4519219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矩形 156">
            <a:extLst>
              <a:ext uri="{FF2B5EF4-FFF2-40B4-BE49-F238E27FC236}">
                <a16:creationId xmlns:a16="http://schemas.microsoft.com/office/drawing/2014/main" id="{3549DF13-9E75-D65F-E891-1EB1E64EC349}"/>
              </a:ext>
            </a:extLst>
          </p:cNvPr>
          <p:cNvSpPr/>
          <p:nvPr/>
        </p:nvSpPr>
        <p:spPr>
          <a:xfrm>
            <a:off x="6553579" y="4138614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6F77DB5F-8701-706D-D6AE-B73088B3F4D6}"/>
              </a:ext>
            </a:extLst>
          </p:cNvPr>
          <p:cNvCxnSpPr>
            <a:cxnSpLocks/>
          </p:cNvCxnSpPr>
          <p:nvPr/>
        </p:nvCxnSpPr>
        <p:spPr>
          <a:xfrm>
            <a:off x="3802794" y="4519219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341E6595-CB71-403B-2C87-277C62083F17}"/>
              </a:ext>
            </a:extLst>
          </p:cNvPr>
          <p:cNvCxnSpPr>
            <a:cxnSpLocks/>
          </p:cNvCxnSpPr>
          <p:nvPr/>
        </p:nvCxnSpPr>
        <p:spPr>
          <a:xfrm>
            <a:off x="6121232" y="4540200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10E43277-2AC5-3A2D-D67C-BE2E8A24DB78}"/>
              </a:ext>
            </a:extLst>
          </p:cNvPr>
          <p:cNvCxnSpPr>
            <a:cxnSpLocks/>
          </p:cNvCxnSpPr>
          <p:nvPr/>
        </p:nvCxnSpPr>
        <p:spPr>
          <a:xfrm>
            <a:off x="7911457" y="4540200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1F2DAFF4-BE70-5BCC-E2CC-2C7A19D9095F}"/>
              </a:ext>
            </a:extLst>
          </p:cNvPr>
          <p:cNvGrpSpPr/>
          <p:nvPr/>
        </p:nvGrpSpPr>
        <p:grpSpPr>
          <a:xfrm>
            <a:off x="2391900" y="4138614"/>
            <a:ext cx="1298984" cy="680810"/>
            <a:chOff x="4005606" y="5533027"/>
            <a:chExt cx="1757324" cy="929291"/>
          </a:xfrm>
        </p:grpSpPr>
        <p:pic>
          <p:nvPicPr>
            <p:cNvPr id="162" name="Picture 2">
              <a:extLst>
                <a:ext uri="{FF2B5EF4-FFF2-40B4-BE49-F238E27FC236}">
                  <a16:creationId xmlns:a16="http://schemas.microsoft.com/office/drawing/2014/main" id="{E9B12F9C-1879-38E9-C469-C0924EDA2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2">
              <a:extLst>
                <a:ext uri="{FF2B5EF4-FFF2-40B4-BE49-F238E27FC236}">
                  <a16:creationId xmlns:a16="http://schemas.microsoft.com/office/drawing/2014/main" id="{D6E5A28D-35F8-F7CA-2092-505257380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2">
              <a:extLst>
                <a:ext uri="{FF2B5EF4-FFF2-40B4-BE49-F238E27FC236}">
                  <a16:creationId xmlns:a16="http://schemas.microsoft.com/office/drawing/2014/main" id="{988ED634-AAA7-8AF8-1264-91CA46C7F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D4677822-F547-6FE7-208A-165897DF86FB}"/>
              </a:ext>
            </a:extLst>
          </p:cNvPr>
          <p:cNvGrpSpPr/>
          <p:nvPr/>
        </p:nvGrpSpPr>
        <p:grpSpPr>
          <a:xfrm>
            <a:off x="8443173" y="4178814"/>
            <a:ext cx="1298984" cy="680810"/>
            <a:chOff x="4005606" y="5533027"/>
            <a:chExt cx="1757324" cy="929291"/>
          </a:xfrm>
        </p:grpSpPr>
        <p:pic>
          <p:nvPicPr>
            <p:cNvPr id="166" name="Picture 2">
              <a:extLst>
                <a:ext uri="{FF2B5EF4-FFF2-40B4-BE49-F238E27FC236}">
                  <a16:creationId xmlns:a16="http://schemas.microsoft.com/office/drawing/2014/main" id="{51A76DD6-C03C-E0D9-4B03-503A8C4D7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606" y="5533027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" name="Picture 2">
              <a:extLst>
                <a:ext uri="{FF2B5EF4-FFF2-40B4-BE49-F238E27FC236}">
                  <a16:creationId xmlns:a16="http://schemas.microsoft.com/office/drawing/2014/main" id="{8D1644FC-B7BB-04F6-0A30-B6CD4997F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630" y="5533631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8" name="Picture 2">
              <a:extLst>
                <a:ext uri="{FF2B5EF4-FFF2-40B4-BE49-F238E27FC236}">
                  <a16:creationId xmlns:a16="http://schemas.microsoft.com/office/drawing/2014/main" id="{A04474E7-F960-077B-26F8-07E172F0F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60422" y="5533251"/>
              <a:ext cx="749266" cy="928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80EF299B-BDB2-CD3E-BADC-756FC3C00768}"/>
              </a:ext>
            </a:extLst>
          </p:cNvPr>
          <p:cNvSpPr txBox="1"/>
          <p:nvPr/>
        </p:nvSpPr>
        <p:spPr>
          <a:xfrm>
            <a:off x="8161190" y="4710953"/>
            <a:ext cx="19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reconstructed </a:t>
            </a: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60621237-75DD-6993-B437-3D93010614C1}"/>
              </a:ext>
            </a:extLst>
          </p:cNvPr>
          <p:cNvSpPr txBox="1"/>
          <p:nvPr/>
        </p:nvSpPr>
        <p:spPr>
          <a:xfrm>
            <a:off x="3802794" y="5155477"/>
            <a:ext cx="431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content, speaker …</a:t>
            </a:r>
          </a:p>
        </p:txBody>
      </p: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51F1FD72-88A6-86C3-F558-CA40D07482AE}"/>
              </a:ext>
            </a:extLst>
          </p:cNvPr>
          <p:cNvCxnSpPr>
            <a:cxnSpLocks/>
          </p:cNvCxnSpPr>
          <p:nvPr/>
        </p:nvCxnSpPr>
        <p:spPr>
          <a:xfrm>
            <a:off x="6006148" y="4961566"/>
            <a:ext cx="0" cy="3033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C2B87508-0892-71D7-595A-11F4E0FE632D}"/>
              </a:ext>
            </a:extLst>
          </p:cNvPr>
          <p:cNvSpPr/>
          <p:nvPr/>
        </p:nvSpPr>
        <p:spPr>
          <a:xfrm>
            <a:off x="4239646" y="2268967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173" name="圖片 172">
            <a:extLst>
              <a:ext uri="{FF2B5EF4-FFF2-40B4-BE49-F238E27FC236}">
                <a16:creationId xmlns:a16="http://schemas.microsoft.com/office/drawing/2014/main" id="{97455420-D04F-1646-F852-9CB7ABF9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97996" y="2231491"/>
            <a:ext cx="231332" cy="857522"/>
          </a:xfrm>
          <a:prstGeom prst="rect">
            <a:avLst/>
          </a:prstGeom>
        </p:spPr>
      </p:pic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E4F4B253-FAC9-9A62-0396-DD28B91D56F0}"/>
              </a:ext>
            </a:extLst>
          </p:cNvPr>
          <p:cNvCxnSpPr>
            <a:cxnSpLocks/>
          </p:cNvCxnSpPr>
          <p:nvPr/>
        </p:nvCxnSpPr>
        <p:spPr>
          <a:xfrm>
            <a:off x="5439409" y="2649113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ADFAF5CA-B98B-1FF8-1920-C58FE363AD1B}"/>
              </a:ext>
            </a:extLst>
          </p:cNvPr>
          <p:cNvSpPr/>
          <p:nvPr/>
        </p:nvSpPr>
        <p:spPr>
          <a:xfrm>
            <a:off x="6561675" y="2268508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D358C14D-FA18-DAE0-5FD0-01181CD2AB47}"/>
              </a:ext>
            </a:extLst>
          </p:cNvPr>
          <p:cNvCxnSpPr>
            <a:cxnSpLocks/>
          </p:cNvCxnSpPr>
          <p:nvPr/>
        </p:nvCxnSpPr>
        <p:spPr>
          <a:xfrm>
            <a:off x="3810890" y="2649113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C3F29EE0-C618-4F06-2428-54B90F48FADD}"/>
              </a:ext>
            </a:extLst>
          </p:cNvPr>
          <p:cNvCxnSpPr>
            <a:cxnSpLocks/>
          </p:cNvCxnSpPr>
          <p:nvPr/>
        </p:nvCxnSpPr>
        <p:spPr>
          <a:xfrm>
            <a:off x="6129328" y="2670094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459BF334-E5AC-B2A3-C1F5-934C5970A80D}"/>
              </a:ext>
            </a:extLst>
          </p:cNvPr>
          <p:cNvCxnSpPr>
            <a:cxnSpLocks/>
          </p:cNvCxnSpPr>
          <p:nvPr/>
        </p:nvCxnSpPr>
        <p:spPr>
          <a:xfrm>
            <a:off x="7919553" y="2670094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BCF2360C-8051-91CE-AF9E-3C31361C11A3}"/>
              </a:ext>
            </a:extLst>
          </p:cNvPr>
          <p:cNvSpPr txBox="1"/>
          <p:nvPr/>
        </p:nvSpPr>
        <p:spPr>
          <a:xfrm>
            <a:off x="8133060" y="3172370"/>
            <a:ext cx="19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reconstructed </a:t>
            </a:r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8867863C-3165-8151-B396-AD86DBA4B3B1}"/>
              </a:ext>
            </a:extLst>
          </p:cNvPr>
          <p:cNvSpPr txBox="1"/>
          <p:nvPr/>
        </p:nvSpPr>
        <p:spPr>
          <a:xfrm>
            <a:off x="3855860" y="3345331"/>
            <a:ext cx="431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object, texture …. </a:t>
            </a:r>
          </a:p>
        </p:txBody>
      </p: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E2536A06-FD7F-2494-4CAF-974C4259970C}"/>
              </a:ext>
            </a:extLst>
          </p:cNvPr>
          <p:cNvCxnSpPr>
            <a:cxnSpLocks/>
          </p:cNvCxnSpPr>
          <p:nvPr/>
        </p:nvCxnSpPr>
        <p:spPr>
          <a:xfrm>
            <a:off x="6014244" y="3091460"/>
            <a:ext cx="0" cy="3033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Picture 4" descr="瘋狂藝術大師—文森・梵谷（Vincent Van Gogh）與他的名畫故事| Marie Claire 美麗佳人">
            <a:extLst>
              <a:ext uri="{FF2B5EF4-FFF2-40B4-BE49-F238E27FC236}">
                <a16:creationId xmlns:a16="http://schemas.microsoft.com/office/drawing/2014/main" id="{53D295F7-7F20-11A5-D0A9-5F4E707D2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63" y="2126878"/>
            <a:ext cx="1302178" cy="103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4" descr="瘋狂藝術大師—文森・梵谷（Vincent Van Gogh）與他的名畫故事| Marie Claire 美麗佳人">
            <a:extLst>
              <a:ext uri="{FF2B5EF4-FFF2-40B4-BE49-F238E27FC236}">
                <a16:creationId xmlns:a16="http://schemas.microsoft.com/office/drawing/2014/main" id="{E44F0386-71EB-4842-4562-6FBA273C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979" y="2133903"/>
            <a:ext cx="1302178" cy="103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2F4A28E-DBD4-6CBE-2C57-1CFC6892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11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97F804-D975-C8C0-C8D4-4D9A1E5F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Disentanglement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9A2A7A-4A5F-46BA-F8F3-B23D9AA4EA31}"/>
              </a:ext>
            </a:extLst>
          </p:cNvPr>
          <p:cNvSpPr/>
          <p:nvPr/>
        </p:nvSpPr>
        <p:spPr>
          <a:xfrm>
            <a:off x="4352319" y="2703499"/>
            <a:ext cx="1199763" cy="745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23CC98-1757-C669-98A6-861F67CA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0669" y="2666023"/>
            <a:ext cx="231332" cy="857522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8CCB5B5-3609-5153-BE6B-90929F4F8E78}"/>
              </a:ext>
            </a:extLst>
          </p:cNvPr>
          <p:cNvCxnSpPr>
            <a:cxnSpLocks/>
          </p:cNvCxnSpPr>
          <p:nvPr/>
        </p:nvCxnSpPr>
        <p:spPr>
          <a:xfrm>
            <a:off x="5567072" y="3098635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6C6F593-8B63-411E-158A-CBB93F247650}"/>
              </a:ext>
            </a:extLst>
          </p:cNvPr>
          <p:cNvSpPr/>
          <p:nvPr/>
        </p:nvSpPr>
        <p:spPr>
          <a:xfrm>
            <a:off x="6674348" y="2703040"/>
            <a:ext cx="1357878" cy="7461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F22E2D3-BCCA-8556-C9BB-CD9EE4A1BF07}"/>
              </a:ext>
            </a:extLst>
          </p:cNvPr>
          <p:cNvCxnSpPr>
            <a:cxnSpLocks/>
          </p:cNvCxnSpPr>
          <p:nvPr/>
        </p:nvCxnSpPr>
        <p:spPr>
          <a:xfrm>
            <a:off x="3938553" y="3098635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CF5B143-3027-BCAB-7C9A-B656DD169894}"/>
              </a:ext>
            </a:extLst>
          </p:cNvPr>
          <p:cNvCxnSpPr>
            <a:cxnSpLocks/>
          </p:cNvCxnSpPr>
          <p:nvPr/>
        </p:nvCxnSpPr>
        <p:spPr>
          <a:xfrm>
            <a:off x="6256991" y="3119616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33FD353-961D-947F-DE73-15D59046A9A2}"/>
              </a:ext>
            </a:extLst>
          </p:cNvPr>
          <p:cNvCxnSpPr>
            <a:cxnSpLocks/>
          </p:cNvCxnSpPr>
          <p:nvPr/>
        </p:nvCxnSpPr>
        <p:spPr>
          <a:xfrm>
            <a:off x="8047216" y="3119616"/>
            <a:ext cx="43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F33F302-4FD6-0B5F-420E-6BAA457A33BD}"/>
              </a:ext>
            </a:extLst>
          </p:cNvPr>
          <p:cNvSpPr txBox="1"/>
          <p:nvPr/>
        </p:nvSpPr>
        <p:spPr>
          <a:xfrm>
            <a:off x="2122048" y="3482875"/>
            <a:ext cx="207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input sentence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1CCEF51-8C65-2823-A7E0-FD17FDFAB709}"/>
              </a:ext>
            </a:extLst>
          </p:cNvPr>
          <p:cNvSpPr txBox="1"/>
          <p:nvPr/>
        </p:nvSpPr>
        <p:spPr>
          <a:xfrm>
            <a:off x="8256871" y="3471046"/>
            <a:ext cx="19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reconstructed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DC104EE-AF6B-3E77-0510-AC477E6331EE}"/>
              </a:ext>
            </a:extLst>
          </p:cNvPr>
          <p:cNvSpPr txBox="1"/>
          <p:nvPr/>
        </p:nvSpPr>
        <p:spPr>
          <a:xfrm>
            <a:off x="3968533" y="3764873"/>
            <a:ext cx="431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</a:rPr>
              <a:t>syntax, semantic … 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B2146C0-F79D-FB03-13FD-54F30A476423}"/>
              </a:ext>
            </a:extLst>
          </p:cNvPr>
          <p:cNvCxnSpPr>
            <a:cxnSpLocks/>
          </p:cNvCxnSpPr>
          <p:nvPr/>
        </p:nvCxnSpPr>
        <p:spPr>
          <a:xfrm>
            <a:off x="6126917" y="3525992"/>
            <a:ext cx="0" cy="3033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1B9B73D2-5620-F205-2987-BFF0893A2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97" y="2350725"/>
            <a:ext cx="1117336" cy="11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ãdocumentãçåçæå°çµæ">
            <a:extLst>
              <a:ext uri="{FF2B5EF4-FFF2-40B4-BE49-F238E27FC236}">
                <a16:creationId xmlns:a16="http://schemas.microsoft.com/office/drawing/2014/main" id="{C3A5C06E-CD0F-55D0-F777-FEA0C40F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39" y="2341155"/>
            <a:ext cx="1117336" cy="11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10016C-A0CE-31BB-4DA2-7CC5989F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CD913-FC8C-4E17-A474-54E8D5F4496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65840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TM04033925[[fn=小水滴]]</Template>
  <TotalTime>859</TotalTime>
  <Words>1340</Words>
  <Application>Microsoft Office PowerPoint</Application>
  <PresentationFormat>寬螢幕</PresentationFormat>
  <Paragraphs>453</Paragraphs>
  <Slides>70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8" baseType="lpstr">
      <vt:lpstr>medium-content-serif-font</vt:lpstr>
      <vt:lpstr>標楷體</vt:lpstr>
      <vt:lpstr>Calibri</vt:lpstr>
      <vt:lpstr>Calibri Light</vt:lpstr>
      <vt:lpstr>Cambria Math</vt:lpstr>
      <vt:lpstr>Times New Roman</vt:lpstr>
      <vt:lpstr>Wingdings</vt:lpstr>
      <vt:lpstr>回顧</vt:lpstr>
      <vt:lpstr>Auto-encoder</vt:lpstr>
      <vt:lpstr>Outline</vt:lpstr>
      <vt:lpstr>Basic Idea of Auto-encoder </vt:lpstr>
      <vt:lpstr>Auto-encoder</vt:lpstr>
      <vt:lpstr>Why Auto-encoder?</vt:lpstr>
      <vt:lpstr>De-noising Auto-encoder</vt:lpstr>
      <vt:lpstr>Feature Disentanglement </vt:lpstr>
      <vt:lpstr>Feature Disentanglement</vt:lpstr>
      <vt:lpstr>Feature Disentanglement</vt:lpstr>
      <vt:lpstr>Feature Disentangle </vt:lpstr>
      <vt:lpstr>In the past</vt:lpstr>
      <vt:lpstr>Today</vt:lpstr>
      <vt:lpstr>Discrete Latant Representation </vt:lpstr>
      <vt:lpstr>Discrete Representation</vt:lpstr>
      <vt:lpstr>Discrete Representation</vt:lpstr>
      <vt:lpstr>Discrete Representation</vt:lpstr>
      <vt:lpstr>Text as Representation</vt:lpstr>
      <vt:lpstr>Text as Representation</vt:lpstr>
      <vt:lpstr>More Applications </vt:lpstr>
      <vt:lpstr>Compression</vt:lpstr>
      <vt:lpstr>Anomaly Detection </vt:lpstr>
      <vt:lpstr>Anomaly Detection </vt:lpstr>
      <vt:lpstr>Approach: Auto-encoder</vt:lpstr>
      <vt:lpstr>Approach: Auto-encoder</vt:lpstr>
      <vt:lpstr>Machine Learning Homework Anomaly Detection </vt:lpstr>
      <vt:lpstr>Goal</vt:lpstr>
      <vt:lpstr>Baseline guides</vt:lpstr>
      <vt:lpstr>Baseline training statistics</vt:lpstr>
      <vt:lpstr>FCN</vt:lpstr>
      <vt:lpstr>CNN</vt:lpstr>
      <vt:lpstr>型態學影像處理 </vt:lpstr>
      <vt:lpstr>Outline</vt:lpstr>
      <vt:lpstr>斷開與閉合</vt:lpstr>
      <vt:lpstr>斷開</vt:lpstr>
      <vt:lpstr>閉合</vt:lpstr>
      <vt:lpstr>以圓形結構元素斷開</vt:lpstr>
      <vt:lpstr>以圓形結構元素閉合</vt:lpstr>
      <vt:lpstr>基本型態學的處理比較</vt:lpstr>
      <vt:lpstr>型態學影像處理的變化</vt:lpstr>
      <vt:lpstr>晶片腹膜檢測</vt:lpstr>
      <vt:lpstr>指紋影像辨識</vt:lpstr>
      <vt:lpstr>H-M轉換(Hit-or-Miss Transform)</vt:lpstr>
      <vt:lpstr>輪廓萃取</vt:lpstr>
      <vt:lpstr>區塊填補</vt:lpstr>
      <vt:lpstr>連通元件</vt:lpstr>
      <vt:lpstr>凸殼(Convex Hull)</vt:lpstr>
      <vt:lpstr>細線化(Thinning)</vt:lpstr>
      <vt:lpstr>骨架萃取(Skeleton)</vt:lpstr>
      <vt:lpstr>剪除(Pruning)</vt:lpstr>
      <vt:lpstr>型態學影像處理的延伸應用</vt:lpstr>
      <vt:lpstr>輪胎胎紋影像檢測(型態學)</vt:lpstr>
      <vt:lpstr>輪胎胎紋影像檢測</vt:lpstr>
      <vt:lpstr>車牌影像偵測</vt:lpstr>
      <vt:lpstr>車牌影像偵測</vt:lpstr>
      <vt:lpstr>車牌影像偵測</vt:lpstr>
      <vt:lpstr>車牌影像偵測</vt:lpstr>
      <vt:lpstr>車牌影像偵測(偵測結果)</vt:lpstr>
      <vt:lpstr>型態學影像處理的延伸應用</vt:lpstr>
      <vt:lpstr>車道標線影像偵測(型態學)</vt:lpstr>
      <vt:lpstr>車道標線影像偵測(型態學)</vt:lpstr>
      <vt:lpstr>行人影像追蹤</vt:lpstr>
      <vt:lpstr>行人影像追蹤(型態學)</vt:lpstr>
      <vt:lpstr>灰階影像的斷開與閉合處理</vt:lpstr>
      <vt:lpstr>灰階影像的斷開與閉合處理</vt:lpstr>
      <vt:lpstr>灰階影像的型態學影像處理</vt:lpstr>
      <vt:lpstr>灰階影像的型態學影像處理</vt:lpstr>
      <vt:lpstr>灰階影像的型態學影像處理</vt:lpstr>
      <vt:lpstr>車輛顏色分類</vt:lpstr>
      <vt:lpstr>車輛顏色分類</vt:lpstr>
      <vt:lpstr>結果比較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Auto-encoder</dc:title>
  <dc:creator>鳴憲 洪</dc:creator>
  <cp:lastModifiedBy>鳴憲 洪</cp:lastModifiedBy>
  <cp:revision>26</cp:revision>
  <dcterms:created xsi:type="dcterms:W3CDTF">2023-06-28T03:30:17Z</dcterms:created>
  <dcterms:modified xsi:type="dcterms:W3CDTF">2023-07-16T00:12:31Z</dcterms:modified>
</cp:coreProperties>
</file>